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2" r:id="rId1"/>
  </p:sldMasterIdLst>
  <p:sldIdLst>
    <p:sldId id="256" r:id="rId2"/>
    <p:sldId id="257" r:id="rId3"/>
    <p:sldId id="258" r:id="rId4"/>
    <p:sldId id="259" r:id="rId5"/>
    <p:sldId id="260" r:id="rId6"/>
    <p:sldId id="261" r:id="rId7"/>
    <p:sldId id="262" r:id="rId8"/>
    <p:sldId id="263" r:id="rId9"/>
    <p:sldId id="264" r:id="rId10"/>
    <p:sldId id="266"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Style moyen 2 - Accentuation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2838BEF-8BB2-4498-84A7-C5851F593DF1}" styleName="Style moyen 4 - Accentuation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Style moyen 4 - Accentuation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Style moyen 4 - Accentuation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8FD4443E-F989-4FC4-A0C8-D5A2AF1F390B}" styleName="Style foncé 1 - Accentuation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Style foncé 1 - Accentuation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Style foncé 1 - Accentuation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Style foncé 1 - Accentuation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46F890A9-2807-4EBB-B81D-B2AA78EC7F39}" styleName="Style foncé 2 - Accentuation 5/Accentuation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A488322-F2BA-4B5B-9748-0D474271808F}" styleName="Style moyen 3 - Accentuation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74C1A8A3-306A-4EB7-A6B1-4F7E0EB9C5D6}" styleName="Style moyen 3 - Accentuation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fr-FR"/>
              <a:t>Modifiez le style du titre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5F576BF0-41D9-4674-A24A-D09DA009EC29}" type="datetimeFigureOut">
              <a:rPr lang="fr-FR" smtClean="0"/>
              <a:t>28/10/2022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807135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fr-FR"/>
              <a:t>Modifiez le style du titre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F576BF0-41D9-4674-A24A-D09DA009EC29}" type="datetimeFigureOut">
              <a:rPr lang="fr-FR" smtClean="0"/>
              <a:t>28/10/2022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2439196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F576BF0-41D9-4674-A24A-D09DA009EC29}" type="datetimeFigureOut">
              <a:rPr lang="fr-FR" smtClean="0"/>
              <a:t>28/10/2022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2786858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fr-FR"/>
              <a:t>Modifiez le style du titre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F576BF0-41D9-4674-A24A-D09DA009EC29}" type="datetimeFigureOut">
              <a:rPr lang="fr-FR" smtClean="0"/>
              <a:t>28/10/2022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F9B9F38-47DF-4CCC-85A1-03EC00CC3432}" type="slidenum">
              <a:rPr lang="fr-FR" smtClean="0"/>
              <a:t>‹N°›</a:t>
            </a:fld>
            <a:endParaRPr lang="fr-F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008410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fr-FR"/>
              <a:t>Modifiez le style du titre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F576BF0-41D9-4674-A24A-D09DA009EC29}" type="datetimeFigureOut">
              <a:rPr lang="fr-FR" smtClean="0"/>
              <a:t>28/10/2022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11132068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fr-FR"/>
              <a:t>Modifiez le style du titre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5F576BF0-41D9-4674-A24A-D09DA009EC29}" type="datetimeFigureOut">
              <a:rPr lang="fr-FR" smtClean="0"/>
              <a:t>28/10/2022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487616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fr-FR"/>
              <a:t>Modifiez le style du titre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3" name="Date Placeholder 2"/>
          <p:cNvSpPr>
            <a:spLocks noGrp="1"/>
          </p:cNvSpPr>
          <p:nvPr>
            <p:ph type="dt" sz="half" idx="10"/>
          </p:nvPr>
        </p:nvSpPr>
        <p:spPr/>
        <p:txBody>
          <a:bodyPr/>
          <a:lstStyle/>
          <a:p>
            <a:fld id="{5F576BF0-41D9-4674-A24A-D09DA009EC29}" type="datetimeFigureOut">
              <a:rPr lang="fr-FR" smtClean="0"/>
              <a:t>28/10/2022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26601931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576BF0-41D9-4674-A24A-D09DA009EC29}" type="datetimeFigureOut">
              <a:rPr lang="fr-FR" smtClean="0"/>
              <a:t>28/10/2022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11886816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fr-FR"/>
              <a:t>Modifiez le style du titre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576BF0-41D9-4674-A24A-D09DA009EC29}" type="datetimeFigureOut">
              <a:rPr lang="fr-FR" smtClean="0"/>
              <a:t>28/10/2022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4127394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5F576BF0-41D9-4674-A24A-D09DA009EC29}" type="datetimeFigureOut">
              <a:rPr lang="fr-FR" smtClean="0"/>
              <a:t>28/10/2022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40852660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fr-FR"/>
              <a:t>Modifiez le style du titre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5F576BF0-41D9-4674-A24A-D09DA009EC29}" type="datetimeFigureOut">
              <a:rPr lang="fr-FR" smtClean="0"/>
              <a:t>28/10/2022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838849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fr-FR"/>
              <a:t>Modifiez le style du titre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5F576BF0-41D9-4674-A24A-D09DA009EC29}" type="datetimeFigureOut">
              <a:rPr lang="fr-FR" smtClean="0"/>
              <a:t>28/10/2022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530738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913795" y="2912232"/>
            <a:ext cx="5107208" cy="287896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912232"/>
            <a:ext cx="5095357" cy="287896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5F576BF0-41D9-4674-A24A-D09DA009EC29}" type="datetimeFigureOut">
              <a:rPr lang="fr-FR" smtClean="0"/>
              <a:t>28/10/2022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2870426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5F576BF0-41D9-4674-A24A-D09DA009EC29}" type="datetimeFigureOut">
              <a:rPr lang="fr-FR" smtClean="0"/>
              <a:t>28/10/2022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1022230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576BF0-41D9-4674-A24A-D09DA009EC29}" type="datetimeFigureOut">
              <a:rPr lang="fr-FR" smtClean="0"/>
              <a:t>28/10/2022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2465733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fr-FR"/>
              <a:t>Modifiez le style du titre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F576BF0-41D9-4674-A24A-D09DA009EC29}" type="datetimeFigureOut">
              <a:rPr lang="fr-FR" smtClean="0"/>
              <a:t>28/10/2022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3996013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5F576BF0-41D9-4674-A24A-D09DA009EC29}" type="datetimeFigureOut">
              <a:rPr lang="fr-FR" smtClean="0"/>
              <a:t>28/10/2022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F9B9F38-47DF-4CCC-85A1-03EC00CC3432}" type="slidenum">
              <a:rPr lang="fr-FR" smtClean="0"/>
              <a:t>‹N°›</a:t>
            </a:fld>
            <a:endParaRPr lang="fr-FR"/>
          </a:p>
        </p:txBody>
      </p:sp>
    </p:spTree>
    <p:extLst>
      <p:ext uri="{BB962C8B-B14F-4D97-AF65-F5344CB8AC3E}">
        <p14:creationId xmlns:p14="http://schemas.microsoft.com/office/powerpoint/2010/main" val="30061622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F576BF0-41D9-4674-A24A-D09DA009EC29}" type="datetimeFigureOut">
              <a:rPr lang="fr-FR" smtClean="0"/>
              <a:t>28/10/2022</a:t>
            </a:fld>
            <a:endParaRPr lang="fr-F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F9B9F38-47DF-4CCC-85A1-03EC00CC3432}" type="slidenum">
              <a:rPr lang="fr-FR" smtClean="0"/>
              <a:t>‹N°›</a:t>
            </a:fld>
            <a:endParaRPr lang="fr-FR"/>
          </a:p>
        </p:txBody>
      </p:sp>
    </p:spTree>
    <p:extLst>
      <p:ext uri="{BB962C8B-B14F-4D97-AF65-F5344CB8AC3E}">
        <p14:creationId xmlns:p14="http://schemas.microsoft.com/office/powerpoint/2010/main" val="3281836163"/>
      </p:ext>
    </p:extLst>
  </p:cSld>
  <p:clrMap bg1="dk1" tx1="lt1" bg2="dk2" tx2="lt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hyperlink" Target="mailto:matthieu.hagenmuller@sorbonne-universit&#233;.fr" TargetMode="Externa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9.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22D4C4-39C8-7418-6F94-80C3E7DF45CB}"/>
              </a:ext>
            </a:extLst>
          </p:cNvPr>
          <p:cNvSpPr>
            <a:spLocks noGrp="1"/>
          </p:cNvSpPr>
          <p:nvPr>
            <p:ph type="ctrTitle"/>
          </p:nvPr>
        </p:nvSpPr>
        <p:spPr>
          <a:xfrm>
            <a:off x="91067" y="817708"/>
            <a:ext cx="6633583" cy="1702158"/>
          </a:xfrm>
        </p:spPr>
        <p:txBody>
          <a:bodyPr>
            <a:noAutofit/>
          </a:bodyPr>
          <a:lstStyle/>
          <a:p>
            <a:r>
              <a:rPr lang="fr-FR" sz="4000" dirty="0">
                <a:latin typeface="Gloucester MT Extra Condensed" panose="02030808020601010101" pitchFamily="18" charset="0"/>
                <a:cs typeface="Aharoni" panose="02010803020104030203" pitchFamily="2" charset="-79"/>
              </a:rPr>
              <a:t>Battle </a:t>
            </a:r>
            <a:r>
              <a:rPr lang="fr-FR" sz="4000" dirty="0" err="1">
                <a:latin typeface="Gloucester MT Extra Condensed" panose="02030808020601010101" pitchFamily="18" charset="0"/>
                <a:cs typeface="Aharoni" panose="02010803020104030203" pitchFamily="2" charset="-79"/>
              </a:rPr>
              <a:t>Iconography</a:t>
            </a:r>
            <a:r>
              <a:rPr lang="fr-FR" sz="4000" dirty="0">
                <a:latin typeface="Gloucester MT Extra Condensed" panose="02030808020601010101" pitchFamily="18" charset="0"/>
                <a:cs typeface="Aharoni" panose="02010803020104030203" pitchFamily="2" charset="-79"/>
              </a:rPr>
              <a:t> in Egyptian </a:t>
            </a:r>
            <a:r>
              <a:rPr lang="fr-FR" sz="4000" dirty="0" err="1">
                <a:latin typeface="Gloucester MT Extra Condensed" panose="02030808020601010101" pitchFamily="18" charset="0"/>
                <a:cs typeface="Aharoni" panose="02010803020104030203" pitchFamily="2" charset="-79"/>
              </a:rPr>
              <a:t>Funerary</a:t>
            </a:r>
            <a:r>
              <a:rPr lang="fr-FR" sz="4000" dirty="0">
                <a:latin typeface="Gloucester MT Extra Condensed" panose="02030808020601010101" pitchFamily="18" charset="0"/>
                <a:cs typeface="Aharoni" panose="02010803020104030203" pitchFamily="2" charset="-79"/>
              </a:rPr>
              <a:t> </a:t>
            </a:r>
            <a:r>
              <a:rPr lang="fr-FR" sz="4000" dirty="0" err="1">
                <a:latin typeface="Gloucester MT Extra Condensed" panose="02030808020601010101" pitchFamily="18" charset="0"/>
                <a:cs typeface="Aharoni" panose="02010803020104030203" pitchFamily="2" charset="-79"/>
              </a:rPr>
              <a:t>iconography</a:t>
            </a:r>
            <a:r>
              <a:rPr lang="fr-FR" sz="4000" dirty="0">
                <a:latin typeface="Gloucester MT Extra Condensed" panose="02030808020601010101" pitchFamily="18" charset="0"/>
                <a:cs typeface="Aharoni" panose="02010803020104030203" pitchFamily="2" charset="-79"/>
              </a:rPr>
              <a:t> (Old to Middle Kingdom)</a:t>
            </a:r>
            <a:br>
              <a:rPr lang="fr-FR" sz="4000" dirty="0">
                <a:latin typeface="Gloucester MT Extra Condensed" panose="02030808020601010101" pitchFamily="18" charset="0"/>
                <a:cs typeface="Aharoni" panose="02010803020104030203" pitchFamily="2" charset="-79"/>
              </a:rPr>
            </a:br>
            <a:r>
              <a:rPr lang="fr-FR" sz="2800" dirty="0">
                <a:solidFill>
                  <a:srgbClr val="FF0000"/>
                </a:solidFill>
                <a:latin typeface="Gloucester MT Extra Condensed" panose="02030808020601010101" pitchFamily="18" charset="0"/>
                <a:cs typeface="Aharoni" panose="02010803020104030203" pitchFamily="2" charset="-79"/>
              </a:rPr>
              <a:t>L’iconographie du combat dans l’iconographie funéraire égyptienne (de l’ancien au Moyen Empire)</a:t>
            </a:r>
            <a:endParaRPr lang="fr-FR" sz="4000" dirty="0">
              <a:solidFill>
                <a:srgbClr val="FF0000"/>
              </a:solidFill>
              <a:latin typeface="Gloucester MT Extra Condensed" panose="02030808020601010101" pitchFamily="18" charset="0"/>
              <a:cs typeface="Aharoni" panose="02010803020104030203" pitchFamily="2" charset="-79"/>
            </a:endParaRPr>
          </a:p>
        </p:txBody>
      </p:sp>
      <p:graphicFrame>
        <p:nvGraphicFramePr>
          <p:cNvPr id="8" name="Tableau 7">
            <a:extLst>
              <a:ext uri="{FF2B5EF4-FFF2-40B4-BE49-F238E27FC236}">
                <a16:creationId xmlns:a16="http://schemas.microsoft.com/office/drawing/2014/main" id="{BDB91F29-CEDA-45D6-5C3F-D306E3CB147A}"/>
              </a:ext>
            </a:extLst>
          </p:cNvPr>
          <p:cNvGraphicFramePr>
            <a:graphicFrameLocks noGrp="1"/>
          </p:cNvGraphicFramePr>
          <p:nvPr>
            <p:extLst>
              <p:ext uri="{D42A27DB-BD31-4B8C-83A1-F6EECF244321}">
                <p14:modId xmlns:p14="http://schemas.microsoft.com/office/powerpoint/2010/main" val="1990864896"/>
              </p:ext>
            </p:extLst>
          </p:nvPr>
        </p:nvGraphicFramePr>
        <p:xfrm>
          <a:off x="5543426" y="2683477"/>
          <a:ext cx="6387318" cy="3891972"/>
        </p:xfrm>
        <a:graphic>
          <a:graphicData uri="http://schemas.openxmlformats.org/drawingml/2006/table">
            <a:tbl>
              <a:tblPr>
                <a:tableStyleId>{5C22544A-7EE6-4342-B048-85BDC9FD1C3A}</a:tableStyleId>
              </a:tblPr>
              <a:tblGrid>
                <a:gridCol w="674176">
                  <a:extLst>
                    <a:ext uri="{9D8B030D-6E8A-4147-A177-3AD203B41FA5}">
                      <a16:colId xmlns:a16="http://schemas.microsoft.com/office/drawing/2014/main" val="3261825165"/>
                    </a:ext>
                  </a:extLst>
                </a:gridCol>
                <a:gridCol w="974324">
                  <a:extLst>
                    <a:ext uri="{9D8B030D-6E8A-4147-A177-3AD203B41FA5}">
                      <a16:colId xmlns:a16="http://schemas.microsoft.com/office/drawing/2014/main" val="1874457543"/>
                    </a:ext>
                  </a:extLst>
                </a:gridCol>
                <a:gridCol w="758080">
                  <a:extLst>
                    <a:ext uri="{9D8B030D-6E8A-4147-A177-3AD203B41FA5}">
                      <a16:colId xmlns:a16="http://schemas.microsoft.com/office/drawing/2014/main" val="1814938262"/>
                    </a:ext>
                  </a:extLst>
                </a:gridCol>
                <a:gridCol w="1428101">
                  <a:extLst>
                    <a:ext uri="{9D8B030D-6E8A-4147-A177-3AD203B41FA5}">
                      <a16:colId xmlns:a16="http://schemas.microsoft.com/office/drawing/2014/main" val="3286380440"/>
                    </a:ext>
                  </a:extLst>
                </a:gridCol>
                <a:gridCol w="999115">
                  <a:extLst>
                    <a:ext uri="{9D8B030D-6E8A-4147-A177-3AD203B41FA5}">
                      <a16:colId xmlns:a16="http://schemas.microsoft.com/office/drawing/2014/main" val="2207571855"/>
                    </a:ext>
                  </a:extLst>
                </a:gridCol>
                <a:gridCol w="1553522">
                  <a:extLst>
                    <a:ext uri="{9D8B030D-6E8A-4147-A177-3AD203B41FA5}">
                      <a16:colId xmlns:a16="http://schemas.microsoft.com/office/drawing/2014/main" val="3483470100"/>
                    </a:ext>
                  </a:extLst>
                </a:gridCol>
              </a:tblGrid>
              <a:tr h="662759">
                <a:tc>
                  <a:txBody>
                    <a:bodyPr/>
                    <a:lstStyle/>
                    <a:p>
                      <a:pPr algn="l" fontAlgn="ctr"/>
                      <a:r>
                        <a:rPr lang="fr-FR" sz="1200" b="1" u="none" strike="noStrike" dirty="0">
                          <a:solidFill>
                            <a:srgbClr val="FF0000"/>
                          </a:solidFill>
                          <a:effectLst/>
                        </a:rPr>
                        <a:t>Numéro</a:t>
                      </a:r>
                      <a:r>
                        <a:rPr lang="fr-FR" sz="1200" b="1" u="none" strike="noStrike" dirty="0">
                          <a:effectLst/>
                        </a:rPr>
                        <a:t> </a:t>
                      </a:r>
                      <a:r>
                        <a:rPr lang="fr-FR" sz="1200" b="1" u="none" strike="noStrike" dirty="0" err="1">
                          <a:effectLst/>
                        </a:rPr>
                        <a:t>Number</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b="1" u="none" strike="noStrike" dirty="0">
                          <a:solidFill>
                            <a:srgbClr val="FF0000"/>
                          </a:solidFill>
                          <a:effectLst/>
                        </a:rPr>
                        <a:t>Propriétaire</a:t>
                      </a:r>
                      <a:r>
                        <a:rPr lang="fr-FR" sz="1200" b="1" u="none" strike="noStrike" dirty="0">
                          <a:effectLst/>
                        </a:rPr>
                        <a:t> </a:t>
                      </a:r>
                      <a:r>
                        <a:rPr lang="fr-FR" sz="1200" b="1" u="none" strike="noStrike" dirty="0" err="1">
                          <a:effectLst/>
                        </a:rPr>
                        <a:t>Owner</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b="1" u="none" strike="noStrike" dirty="0">
                          <a:solidFill>
                            <a:srgbClr val="FF0000"/>
                          </a:solidFill>
                          <a:effectLst/>
                        </a:rPr>
                        <a:t>Dynastie</a:t>
                      </a:r>
                      <a:r>
                        <a:rPr lang="fr-FR" sz="1200" b="1" u="none" strike="noStrike" dirty="0">
                          <a:effectLst/>
                        </a:rPr>
                        <a:t> </a:t>
                      </a:r>
                      <a:r>
                        <a:rPr lang="fr-FR" sz="1200" b="1" u="none" strike="noStrike" dirty="0" err="1">
                          <a:effectLst/>
                        </a:rPr>
                        <a:t>Dynasty</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b="1" u="none" strike="noStrike" dirty="0">
                          <a:solidFill>
                            <a:srgbClr val="FF0000"/>
                          </a:solidFill>
                          <a:effectLst/>
                        </a:rPr>
                        <a:t>Roi </a:t>
                      </a:r>
                      <a:r>
                        <a:rPr lang="fr-FR" sz="1200" b="1" u="none" strike="noStrike" dirty="0">
                          <a:effectLst/>
                        </a:rPr>
                        <a:t>                               </a:t>
                      </a:r>
                    </a:p>
                    <a:p>
                      <a:pPr algn="l" fontAlgn="ctr"/>
                      <a:r>
                        <a:rPr lang="fr-FR" sz="1200" b="1" u="none" strike="noStrike" dirty="0">
                          <a:effectLst/>
                        </a:rPr>
                        <a:t>King</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b="1" u="none" strike="noStrike" dirty="0">
                          <a:solidFill>
                            <a:srgbClr val="FF0000"/>
                          </a:solidFill>
                          <a:effectLst/>
                        </a:rPr>
                        <a:t>Nécropole</a:t>
                      </a:r>
                      <a:r>
                        <a:rPr lang="fr-FR" sz="1200" b="1" u="none" strike="noStrike" dirty="0">
                          <a:effectLst/>
                        </a:rPr>
                        <a:t> </a:t>
                      </a:r>
                      <a:r>
                        <a:rPr lang="fr-FR" sz="1200" b="1" u="none" strike="noStrike" dirty="0" err="1">
                          <a:effectLst/>
                        </a:rPr>
                        <a:t>Necropolis</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b="1" u="none" strike="noStrike" dirty="0">
                          <a:solidFill>
                            <a:srgbClr val="FF0000"/>
                          </a:solidFill>
                          <a:effectLst/>
                        </a:rPr>
                        <a:t>Alliance militaire </a:t>
                      </a:r>
                      <a:r>
                        <a:rPr lang="fr-FR" sz="1200" b="1" u="none" strike="noStrike" dirty="0" err="1">
                          <a:effectLst/>
                        </a:rPr>
                        <a:t>Military</a:t>
                      </a:r>
                      <a:r>
                        <a:rPr lang="fr-FR" sz="1200" b="1" u="none" strike="noStrike" dirty="0">
                          <a:effectLst/>
                        </a:rPr>
                        <a:t> Alliance</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1845600793"/>
                  </a:ext>
                </a:extLst>
              </a:tr>
              <a:tr h="217279">
                <a:tc>
                  <a:txBody>
                    <a:bodyPr/>
                    <a:lstStyle/>
                    <a:p>
                      <a:pPr algn="l" fontAlgn="ctr"/>
                      <a:r>
                        <a:rPr lang="fr-FR" sz="1200" b="1" u="none" strike="noStrike">
                          <a:effectLst/>
                        </a:rPr>
                        <a:t>1</a:t>
                      </a:r>
                      <a:endParaRPr lang="fr-FR" sz="1200" b="1"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Kayemheset</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5th</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err="1">
                          <a:effectLst/>
                        </a:rPr>
                        <a:t>Niuserre</a:t>
                      </a:r>
                      <a:r>
                        <a:rPr lang="fr-FR" sz="1200" u="none" strike="noStrike" dirty="0">
                          <a:effectLst/>
                        </a:rPr>
                        <a:t> to Isesi</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Saqqara</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King of Egypt</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408656858"/>
                  </a:ext>
                </a:extLst>
              </a:tr>
              <a:tr h="217279">
                <a:tc>
                  <a:txBody>
                    <a:bodyPr/>
                    <a:lstStyle/>
                    <a:p>
                      <a:pPr algn="l" fontAlgn="ctr"/>
                      <a:r>
                        <a:rPr lang="fr-FR" sz="1200" b="1" u="none" strike="noStrike">
                          <a:effectLst/>
                        </a:rPr>
                        <a:t>2</a:t>
                      </a:r>
                      <a:endParaRPr lang="fr-FR" sz="1200" b="1"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Inti</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5th</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Isesi</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Deshasha</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King of Egypt</a:t>
                      </a:r>
                      <a:endParaRPr lang="fr-FR" sz="1200" b="0" i="0" u="none" strike="noStrike">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3746075971"/>
                  </a:ext>
                </a:extLst>
              </a:tr>
              <a:tr h="427065">
                <a:tc>
                  <a:txBody>
                    <a:bodyPr/>
                    <a:lstStyle/>
                    <a:p>
                      <a:pPr algn="l" fontAlgn="ctr"/>
                      <a:r>
                        <a:rPr lang="fr-FR" sz="1200" b="1" u="none" strike="noStrike" dirty="0">
                          <a:effectLst/>
                        </a:rPr>
                        <a:t>3</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Setka</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6th-9th</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err="1">
                          <a:effectLst/>
                        </a:rPr>
                        <a:t>Probably</a:t>
                      </a:r>
                      <a:r>
                        <a:rPr lang="fr-FR" sz="1200" u="none" strike="noStrike" dirty="0">
                          <a:effectLst/>
                        </a:rPr>
                        <a:t> FIP</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Qubbet el Hawa</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Unknown</a:t>
                      </a:r>
                      <a:endParaRPr lang="fr-FR" sz="1200" b="0" i="0" u="none" strike="noStrike">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2472379151"/>
                  </a:ext>
                </a:extLst>
              </a:tr>
              <a:tr h="217279">
                <a:tc>
                  <a:txBody>
                    <a:bodyPr/>
                    <a:lstStyle/>
                    <a:p>
                      <a:pPr algn="l" fontAlgn="ctr"/>
                      <a:r>
                        <a:rPr lang="fr-FR" sz="1200" b="1" u="none" strike="noStrike" dirty="0">
                          <a:effectLst/>
                        </a:rPr>
                        <a:t>4</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Ankhtyfy</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9th</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err="1">
                          <a:effectLst/>
                        </a:rPr>
                        <a:t>Neferkara</a:t>
                      </a:r>
                      <a:r>
                        <a:rPr lang="fr-FR" sz="1200" u="none" strike="noStrike" dirty="0">
                          <a:effectLst/>
                        </a:rPr>
                        <a:t> 7th</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El Mo'ala</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Herakleopolis</a:t>
                      </a:r>
                      <a:endParaRPr lang="fr-FR" sz="1200" b="0" i="0" u="none" strike="noStrike">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708148923"/>
                  </a:ext>
                </a:extLst>
              </a:tr>
              <a:tr h="217279">
                <a:tc>
                  <a:txBody>
                    <a:bodyPr/>
                    <a:lstStyle/>
                    <a:p>
                      <a:pPr algn="l" fontAlgn="ctr"/>
                      <a:r>
                        <a:rPr lang="fr-FR" sz="1200" b="1" u="none" strike="noStrike" dirty="0">
                          <a:effectLst/>
                        </a:rPr>
                        <a:t>5</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Iti-ibi</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10th</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err="1">
                          <a:effectLst/>
                        </a:rPr>
                        <a:t>Merykara</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Asyut</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Herakleopolis</a:t>
                      </a:r>
                      <a:endParaRPr lang="fr-FR" sz="1200" b="0" i="0" u="none" strike="noStrike">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1047709206"/>
                  </a:ext>
                </a:extLst>
              </a:tr>
              <a:tr h="217279">
                <a:tc>
                  <a:txBody>
                    <a:bodyPr/>
                    <a:lstStyle/>
                    <a:p>
                      <a:pPr algn="l" fontAlgn="ctr"/>
                      <a:r>
                        <a:rPr lang="fr-FR" sz="1200" b="1" u="none" strike="noStrike" dirty="0">
                          <a:effectLst/>
                        </a:rPr>
                        <a:t>6</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Iti-ibi-iqer</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10th</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Merykara</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Asyut</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Herakleopolis</a:t>
                      </a:r>
                      <a:endParaRPr lang="fr-FR" sz="1200" b="0" i="0" u="none" strike="noStrike">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1119979955"/>
                  </a:ext>
                </a:extLst>
              </a:tr>
              <a:tr h="427065">
                <a:tc>
                  <a:txBody>
                    <a:bodyPr/>
                    <a:lstStyle/>
                    <a:p>
                      <a:pPr algn="l" fontAlgn="ctr"/>
                      <a:r>
                        <a:rPr lang="fr-FR" sz="1200" b="1" u="none" strike="noStrike">
                          <a:effectLst/>
                        </a:rPr>
                        <a:t>7</a:t>
                      </a:r>
                      <a:endParaRPr lang="fr-FR" sz="1200" b="1"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Baqet 3rd</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11th</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Mentuhotep 2nd or 3rd</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Beni Hasan</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Thebes</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987980311"/>
                  </a:ext>
                </a:extLst>
              </a:tr>
              <a:tr h="427065">
                <a:tc>
                  <a:txBody>
                    <a:bodyPr/>
                    <a:lstStyle/>
                    <a:p>
                      <a:pPr algn="l" fontAlgn="ctr"/>
                      <a:r>
                        <a:rPr lang="fr-FR" sz="1200" b="1" u="none" strike="noStrike">
                          <a:effectLst/>
                        </a:rPr>
                        <a:t>8</a:t>
                      </a:r>
                      <a:endParaRPr lang="fr-FR" sz="1200" b="1"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err="1">
                          <a:effectLst/>
                        </a:rPr>
                        <a:t>Khety</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11th-12th</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en-US" sz="1200" u="none" strike="noStrike">
                          <a:effectLst/>
                        </a:rPr>
                        <a:t>Mentuhotep 3rd to Amenemhat 1st</a:t>
                      </a:r>
                      <a:endParaRPr lang="en-US"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Beni Hasan</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Thebes</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4031887858"/>
                  </a:ext>
                </a:extLst>
              </a:tr>
              <a:tr h="427065">
                <a:tc>
                  <a:txBody>
                    <a:bodyPr/>
                    <a:lstStyle/>
                    <a:p>
                      <a:pPr algn="l" fontAlgn="ctr"/>
                      <a:r>
                        <a:rPr lang="fr-FR" sz="1200" b="1" u="none" strike="noStrike" dirty="0">
                          <a:effectLst/>
                        </a:rPr>
                        <a:t>9</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err="1">
                          <a:effectLst/>
                        </a:rPr>
                        <a:t>Khnumhotep</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12th</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Amenemhat 1st ro </a:t>
                      </a:r>
                      <a:r>
                        <a:rPr lang="fr-FR" sz="1200" u="none" strike="noStrike" dirty="0" err="1">
                          <a:effectLst/>
                        </a:rPr>
                        <a:t>Senusret</a:t>
                      </a:r>
                      <a:r>
                        <a:rPr lang="fr-FR" sz="1200" u="none" strike="noStrike" dirty="0">
                          <a:effectLst/>
                        </a:rPr>
                        <a:t> </a:t>
                      </a:r>
                      <a:r>
                        <a:rPr lang="fr-FR" sz="1200" u="none" strike="noStrike" dirty="0" err="1">
                          <a:effectLst/>
                        </a:rPr>
                        <a:t>Ist</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Beni Hasan</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Thebes</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1968469383"/>
                  </a:ext>
                </a:extLst>
              </a:tr>
              <a:tr h="217279">
                <a:tc>
                  <a:txBody>
                    <a:bodyPr/>
                    <a:lstStyle/>
                    <a:p>
                      <a:pPr algn="l" fontAlgn="ctr"/>
                      <a:r>
                        <a:rPr lang="fr-FR" sz="1200" b="1" u="none" strike="noStrike" dirty="0">
                          <a:effectLst/>
                        </a:rPr>
                        <a:t>10</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Amenemhat</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12th</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Senusret 1st</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Beni Hasan</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Thebes</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706025371"/>
                  </a:ext>
                </a:extLst>
              </a:tr>
              <a:tr h="217279">
                <a:tc>
                  <a:txBody>
                    <a:bodyPr/>
                    <a:lstStyle/>
                    <a:p>
                      <a:pPr algn="l" fontAlgn="ctr"/>
                      <a:r>
                        <a:rPr lang="fr-FR" sz="1200" b="1" u="none" strike="noStrike" dirty="0">
                          <a:effectLst/>
                        </a:rPr>
                        <a:t>11</a:t>
                      </a:r>
                      <a:endParaRPr lang="fr-FR" sz="1200" b="1"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Intef</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11th</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err="1">
                          <a:effectLst/>
                        </a:rPr>
                        <a:t>Mentuhotep</a:t>
                      </a:r>
                      <a:r>
                        <a:rPr lang="fr-FR" sz="1200" u="none" strike="noStrike" dirty="0">
                          <a:effectLst/>
                        </a:rPr>
                        <a:t> 2nd</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a:effectLst/>
                        </a:rPr>
                        <a:t>Thebes</a:t>
                      </a:r>
                      <a:endParaRPr lang="fr-FR" sz="1200" b="0" i="0" u="none" strike="noStrike">
                        <a:solidFill>
                          <a:srgbClr val="000000"/>
                        </a:solidFill>
                        <a:effectLst/>
                        <a:latin typeface="Abadi Extra Light" panose="020B0204020104020204" pitchFamily="34" charset="0"/>
                      </a:endParaRPr>
                    </a:p>
                  </a:txBody>
                  <a:tcPr marL="7620" marR="7620" marT="7620" marB="0" anchor="ctr"/>
                </a:tc>
                <a:tc>
                  <a:txBody>
                    <a:bodyPr/>
                    <a:lstStyle/>
                    <a:p>
                      <a:pPr algn="l" fontAlgn="ctr"/>
                      <a:r>
                        <a:rPr lang="fr-FR" sz="1200" u="none" strike="noStrike" dirty="0">
                          <a:effectLst/>
                        </a:rPr>
                        <a:t>Thebes</a:t>
                      </a:r>
                      <a:endParaRPr lang="fr-FR" sz="1200" b="0" i="0" u="none" strike="noStrike" dirty="0">
                        <a:solidFill>
                          <a:srgbClr val="000000"/>
                        </a:solidFill>
                        <a:effectLst/>
                        <a:latin typeface="Abadi Extra Light" panose="020B0204020104020204" pitchFamily="34" charset="0"/>
                      </a:endParaRPr>
                    </a:p>
                  </a:txBody>
                  <a:tcPr marL="7620" marR="7620" marT="7620" marB="0" anchor="ctr"/>
                </a:tc>
                <a:extLst>
                  <a:ext uri="{0D108BD9-81ED-4DB2-BD59-A6C34878D82A}">
                    <a16:rowId xmlns:a16="http://schemas.microsoft.com/office/drawing/2014/main" val="3019644009"/>
                  </a:ext>
                </a:extLst>
              </a:tr>
            </a:tbl>
          </a:graphicData>
        </a:graphic>
      </p:graphicFrame>
      <p:pic>
        <p:nvPicPr>
          <p:cNvPr id="9" name="Image 8" descr="Une image contenant texte&#10;&#10;Description générée automatiquement">
            <a:extLst>
              <a:ext uri="{FF2B5EF4-FFF2-40B4-BE49-F238E27FC236}">
                <a16:creationId xmlns:a16="http://schemas.microsoft.com/office/drawing/2014/main" id="{B28E4D94-9A5C-BECF-313B-D82A561A3A3A}"/>
              </a:ext>
            </a:extLst>
          </p:cNvPr>
          <p:cNvPicPr>
            <a:picLocks noChangeAspect="1"/>
          </p:cNvPicPr>
          <p:nvPr/>
        </p:nvPicPr>
        <p:blipFill rotWithShape="1">
          <a:blip r:embed="rId2"/>
          <a:srcRect l="33569" t="34874" r="25195" b="46500"/>
          <a:stretch/>
        </p:blipFill>
        <p:spPr bwMode="auto">
          <a:xfrm>
            <a:off x="242864" y="3064477"/>
            <a:ext cx="4442350" cy="1128794"/>
          </a:xfrm>
          <a:prstGeom prst="rect">
            <a:avLst/>
          </a:prstGeom>
          <a:ln>
            <a:noFill/>
          </a:ln>
          <a:extLst>
            <a:ext uri="{53640926-AAD7-44D8-BBD7-CCE9431645EC}">
              <a14:shadowObscured xmlns:a14="http://schemas.microsoft.com/office/drawing/2010/main"/>
            </a:ext>
          </a:extLst>
        </p:spPr>
      </p:pic>
      <p:pic>
        <p:nvPicPr>
          <p:cNvPr id="10" name="Image 9">
            <a:extLst>
              <a:ext uri="{FF2B5EF4-FFF2-40B4-BE49-F238E27FC236}">
                <a16:creationId xmlns:a16="http://schemas.microsoft.com/office/drawing/2014/main" id="{8F494FCF-DD09-D99A-48CC-04DB2FAE3067}"/>
              </a:ext>
            </a:extLst>
          </p:cNvPr>
          <p:cNvPicPr>
            <a:picLocks noChangeAspect="1"/>
          </p:cNvPicPr>
          <p:nvPr/>
        </p:nvPicPr>
        <p:blipFill rotWithShape="1">
          <a:blip r:embed="rId3"/>
          <a:srcRect l="32241" t="13999" r="31948" b="18110"/>
          <a:stretch/>
        </p:blipFill>
        <p:spPr bwMode="auto">
          <a:xfrm>
            <a:off x="3589843" y="4448175"/>
            <a:ext cx="1781472" cy="1899556"/>
          </a:xfrm>
          <a:prstGeom prst="rect">
            <a:avLst/>
          </a:prstGeom>
          <a:ln>
            <a:noFill/>
          </a:ln>
          <a:extLst>
            <a:ext uri="{53640926-AAD7-44D8-BBD7-CCE9431645EC}">
              <a14:shadowObscured xmlns:a14="http://schemas.microsoft.com/office/drawing/2010/main"/>
            </a:ext>
          </a:extLst>
        </p:spPr>
      </p:pic>
      <p:sp>
        <p:nvSpPr>
          <p:cNvPr id="11" name="ZoneTexte 10">
            <a:extLst>
              <a:ext uri="{FF2B5EF4-FFF2-40B4-BE49-F238E27FC236}">
                <a16:creationId xmlns:a16="http://schemas.microsoft.com/office/drawing/2014/main" id="{AC4D20FB-ED87-2DA5-EB15-53A3ECE895F3}"/>
              </a:ext>
            </a:extLst>
          </p:cNvPr>
          <p:cNvSpPr txBox="1"/>
          <p:nvPr/>
        </p:nvSpPr>
        <p:spPr>
          <a:xfrm>
            <a:off x="242864" y="4263509"/>
            <a:ext cx="969111" cy="369332"/>
          </a:xfrm>
          <a:prstGeom prst="rect">
            <a:avLst/>
          </a:prstGeom>
          <a:noFill/>
        </p:spPr>
        <p:txBody>
          <a:bodyPr wrap="none" rtlCol="0">
            <a:spAutoFit/>
          </a:bodyPr>
          <a:lstStyle/>
          <a:p>
            <a:r>
              <a:rPr lang="fr-FR" dirty="0"/>
              <a:t>Tomb 2</a:t>
            </a:r>
          </a:p>
        </p:txBody>
      </p:sp>
      <p:sp>
        <p:nvSpPr>
          <p:cNvPr id="12" name="ZoneTexte 11">
            <a:extLst>
              <a:ext uri="{FF2B5EF4-FFF2-40B4-BE49-F238E27FC236}">
                <a16:creationId xmlns:a16="http://schemas.microsoft.com/office/drawing/2014/main" id="{03C0E974-D5C1-3BFB-8103-1DF6BF7FA15E}"/>
              </a:ext>
            </a:extLst>
          </p:cNvPr>
          <p:cNvSpPr txBox="1"/>
          <p:nvPr/>
        </p:nvSpPr>
        <p:spPr>
          <a:xfrm>
            <a:off x="4200658" y="6350443"/>
            <a:ext cx="969111" cy="369332"/>
          </a:xfrm>
          <a:prstGeom prst="rect">
            <a:avLst/>
          </a:prstGeom>
          <a:noFill/>
        </p:spPr>
        <p:txBody>
          <a:bodyPr wrap="none" rtlCol="0">
            <a:spAutoFit/>
          </a:bodyPr>
          <a:lstStyle/>
          <a:p>
            <a:r>
              <a:rPr lang="fr-FR" dirty="0"/>
              <a:t>Tomb 5</a:t>
            </a:r>
          </a:p>
        </p:txBody>
      </p:sp>
      <p:sp>
        <p:nvSpPr>
          <p:cNvPr id="4" name="ZoneTexte 3">
            <a:extLst>
              <a:ext uri="{FF2B5EF4-FFF2-40B4-BE49-F238E27FC236}">
                <a16:creationId xmlns:a16="http://schemas.microsoft.com/office/drawing/2014/main" id="{324749F3-6AC0-DA69-1E85-C0D56EBB3092}"/>
              </a:ext>
            </a:extLst>
          </p:cNvPr>
          <p:cNvSpPr txBox="1"/>
          <p:nvPr/>
        </p:nvSpPr>
        <p:spPr>
          <a:xfrm>
            <a:off x="91067" y="5578627"/>
            <a:ext cx="2640564" cy="923330"/>
          </a:xfrm>
          <a:prstGeom prst="rect">
            <a:avLst/>
          </a:prstGeom>
          <a:noFill/>
        </p:spPr>
        <p:txBody>
          <a:bodyPr wrap="square" rtlCol="0">
            <a:spAutoFit/>
          </a:bodyPr>
          <a:lstStyle/>
          <a:p>
            <a:r>
              <a:rPr lang="fr-FR" dirty="0"/>
              <a:t>Matthieu </a:t>
            </a:r>
            <a:r>
              <a:rPr lang="fr-FR" dirty="0" err="1"/>
              <a:t>Hagenmüller</a:t>
            </a:r>
            <a:r>
              <a:rPr lang="fr-FR" dirty="0"/>
              <a:t>, PhD Candidate, Sorbonne Université</a:t>
            </a:r>
          </a:p>
        </p:txBody>
      </p:sp>
      <p:sp>
        <p:nvSpPr>
          <p:cNvPr id="3" name="ZoneTexte 2">
            <a:extLst>
              <a:ext uri="{FF2B5EF4-FFF2-40B4-BE49-F238E27FC236}">
                <a16:creationId xmlns:a16="http://schemas.microsoft.com/office/drawing/2014/main" id="{B80C7E55-5D7E-134E-582C-D179DF78EE32}"/>
              </a:ext>
            </a:extLst>
          </p:cNvPr>
          <p:cNvSpPr txBox="1"/>
          <p:nvPr/>
        </p:nvSpPr>
        <p:spPr>
          <a:xfrm>
            <a:off x="6913983" y="121298"/>
            <a:ext cx="5186950" cy="1938992"/>
          </a:xfrm>
          <a:prstGeom prst="rect">
            <a:avLst/>
          </a:prstGeom>
          <a:noFill/>
        </p:spPr>
        <p:txBody>
          <a:bodyPr wrap="square" rtlCol="0">
            <a:spAutoFit/>
          </a:bodyPr>
          <a:lstStyle/>
          <a:p>
            <a:pPr marL="342900" indent="-342900">
              <a:buAutoNum type="arabicParenR"/>
            </a:pPr>
            <a:r>
              <a:rPr lang="fr-FR" sz="2000" dirty="0"/>
              <a:t>SPACE ORGANISATION</a:t>
            </a:r>
          </a:p>
          <a:p>
            <a:r>
              <a:rPr lang="fr-FR" sz="2000" dirty="0">
                <a:solidFill>
                  <a:srgbClr val="FF0000"/>
                </a:solidFill>
              </a:rPr>
              <a:t>L’organisation de l’espace</a:t>
            </a:r>
          </a:p>
          <a:p>
            <a:r>
              <a:rPr lang="fr-FR" sz="2000" dirty="0"/>
              <a:t>2) SELF- and OTHER-CARACTERISATION</a:t>
            </a:r>
          </a:p>
          <a:p>
            <a:r>
              <a:rPr lang="fr-FR" sz="2000" dirty="0">
                <a:solidFill>
                  <a:srgbClr val="FF0000"/>
                </a:solidFill>
              </a:rPr>
              <a:t>La caractérisation de soi et des autres</a:t>
            </a:r>
          </a:p>
          <a:p>
            <a:r>
              <a:rPr lang="fr-FR" sz="2000" dirty="0"/>
              <a:t>3) THE ICONOGRAPHY OF VIOLENCE</a:t>
            </a:r>
          </a:p>
          <a:p>
            <a:r>
              <a:rPr lang="fr-FR" sz="2000" dirty="0">
                <a:solidFill>
                  <a:srgbClr val="FF0000"/>
                </a:solidFill>
              </a:rPr>
              <a:t>L’iconographie de la violence</a:t>
            </a:r>
          </a:p>
        </p:txBody>
      </p:sp>
    </p:spTree>
    <p:extLst>
      <p:ext uri="{BB962C8B-B14F-4D97-AF65-F5344CB8AC3E}">
        <p14:creationId xmlns:p14="http://schemas.microsoft.com/office/powerpoint/2010/main" val="2890265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éminaire : E. Vallet, “La provincialisation de l'Arabie (VIIIe-Xe s.)”,  Paris, 9/01/2019 – Diwan">
            <a:extLst>
              <a:ext uri="{FF2B5EF4-FFF2-40B4-BE49-F238E27FC236}">
                <a16:creationId xmlns:a16="http://schemas.microsoft.com/office/drawing/2014/main" id="{F668F26D-026A-8352-6154-C153413074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2250" t="-3649" r="40750"/>
          <a:stretch/>
        </p:blipFill>
        <p:spPr bwMode="auto">
          <a:xfrm>
            <a:off x="4633232" y="4542936"/>
            <a:ext cx="1109275" cy="15261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orbonne Université">
            <a:extLst>
              <a:ext uri="{FF2B5EF4-FFF2-40B4-BE49-F238E27FC236}">
                <a16:creationId xmlns:a16="http://schemas.microsoft.com/office/drawing/2014/main" id="{2CFA4ECE-54A3-91FC-D47A-E003921B0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937" y="4598432"/>
            <a:ext cx="3371850"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SEA Toronto">
            <a:extLst>
              <a:ext uri="{FF2B5EF4-FFF2-40B4-BE49-F238E27FC236}">
                <a16:creationId xmlns:a16="http://schemas.microsoft.com/office/drawing/2014/main" id="{ABC5D4E4-A4E7-3E74-7454-7BD72A1A6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6129" y="4487440"/>
            <a:ext cx="1637134" cy="163713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898448FD-094A-2499-DBE5-19F97AD3FFC3}"/>
              </a:ext>
            </a:extLst>
          </p:cNvPr>
          <p:cNvSpPr txBox="1"/>
          <p:nvPr/>
        </p:nvSpPr>
        <p:spPr>
          <a:xfrm>
            <a:off x="9144000" y="4905375"/>
            <a:ext cx="1386918" cy="369332"/>
          </a:xfrm>
          <a:prstGeom prst="rect">
            <a:avLst/>
          </a:prstGeom>
          <a:noFill/>
        </p:spPr>
        <p:txBody>
          <a:bodyPr wrap="none" rtlCol="0">
            <a:spAutoFit/>
          </a:bodyPr>
          <a:lstStyle/>
          <a:p>
            <a:r>
              <a:rPr lang="fr-FR" dirty="0"/>
              <a:t>11/07/2022</a:t>
            </a:r>
          </a:p>
        </p:txBody>
      </p:sp>
      <p:sp>
        <p:nvSpPr>
          <p:cNvPr id="7" name="ZoneTexte 6">
            <a:extLst>
              <a:ext uri="{FF2B5EF4-FFF2-40B4-BE49-F238E27FC236}">
                <a16:creationId xmlns:a16="http://schemas.microsoft.com/office/drawing/2014/main" id="{545DD5AC-FFB3-B9FB-1415-B2DB15DD52AB}"/>
              </a:ext>
            </a:extLst>
          </p:cNvPr>
          <p:cNvSpPr txBox="1"/>
          <p:nvPr/>
        </p:nvSpPr>
        <p:spPr>
          <a:xfrm>
            <a:off x="988170" y="583852"/>
            <a:ext cx="10012622" cy="2862322"/>
          </a:xfrm>
          <a:prstGeom prst="rect">
            <a:avLst/>
          </a:prstGeom>
          <a:noFill/>
        </p:spPr>
        <p:txBody>
          <a:bodyPr wrap="square" rtlCol="0">
            <a:spAutoFit/>
          </a:bodyPr>
          <a:lstStyle/>
          <a:p>
            <a:r>
              <a:rPr lang="fr-FR" dirty="0"/>
              <a:t>I </a:t>
            </a:r>
            <a:r>
              <a:rPr lang="fr-FR" dirty="0" err="1"/>
              <a:t>wish</a:t>
            </a:r>
            <a:r>
              <a:rPr lang="fr-FR" dirty="0"/>
              <a:t> to </a:t>
            </a:r>
            <a:r>
              <a:rPr lang="fr-FR" dirty="0" err="1"/>
              <a:t>thank</a:t>
            </a:r>
            <a:r>
              <a:rPr lang="fr-FR" dirty="0"/>
              <a:t> the </a:t>
            </a:r>
            <a:r>
              <a:rPr lang="fr-FR" dirty="0" err="1"/>
              <a:t>organising</a:t>
            </a:r>
            <a:r>
              <a:rPr lang="fr-FR" dirty="0"/>
              <a:t> team of the SSEA symposium for </a:t>
            </a:r>
            <a:r>
              <a:rPr lang="fr-FR" dirty="0" err="1"/>
              <a:t>giving</a:t>
            </a:r>
            <a:r>
              <a:rPr lang="fr-FR" dirty="0"/>
              <a:t> me the </a:t>
            </a:r>
            <a:r>
              <a:rPr lang="fr-FR" dirty="0" err="1"/>
              <a:t>opportunity</a:t>
            </a:r>
            <a:r>
              <a:rPr lang="fr-FR" dirty="0"/>
              <a:t> to </a:t>
            </a:r>
            <a:r>
              <a:rPr lang="fr-FR" dirty="0" err="1"/>
              <a:t>present</a:t>
            </a:r>
            <a:r>
              <a:rPr lang="fr-FR" dirty="0"/>
              <a:t> </a:t>
            </a:r>
            <a:r>
              <a:rPr lang="fr-FR" dirty="0" err="1"/>
              <a:t>my</a:t>
            </a:r>
            <a:r>
              <a:rPr lang="fr-FR" dirty="0"/>
              <a:t> </a:t>
            </a:r>
            <a:r>
              <a:rPr lang="fr-FR" dirty="0" err="1"/>
              <a:t>ongoing</a:t>
            </a:r>
            <a:r>
              <a:rPr lang="fr-FR" dirty="0"/>
              <a:t> </a:t>
            </a:r>
            <a:r>
              <a:rPr lang="fr-FR" dirty="0" err="1"/>
              <a:t>research</a:t>
            </a:r>
            <a:r>
              <a:rPr lang="fr-FR" dirty="0"/>
              <a:t>.</a:t>
            </a:r>
          </a:p>
          <a:p>
            <a:r>
              <a:rPr lang="fr-FR" dirty="0"/>
              <a:t>I </a:t>
            </a:r>
            <a:r>
              <a:rPr lang="fr-FR" dirty="0" err="1"/>
              <a:t>would</a:t>
            </a:r>
            <a:r>
              <a:rPr lang="fr-FR" dirty="0"/>
              <a:t> </a:t>
            </a:r>
            <a:r>
              <a:rPr lang="fr-FR" dirty="0" err="1"/>
              <a:t>be</a:t>
            </a:r>
            <a:r>
              <a:rPr lang="fr-FR" dirty="0"/>
              <a:t> </a:t>
            </a:r>
            <a:r>
              <a:rPr lang="fr-FR" dirty="0" err="1"/>
              <a:t>glad</a:t>
            </a:r>
            <a:r>
              <a:rPr lang="fr-FR" dirty="0"/>
              <a:t> to </a:t>
            </a:r>
            <a:r>
              <a:rPr lang="fr-FR" dirty="0" err="1"/>
              <a:t>answer</a:t>
            </a:r>
            <a:r>
              <a:rPr lang="fr-FR" dirty="0"/>
              <a:t> </a:t>
            </a:r>
            <a:r>
              <a:rPr lang="fr-FR" dirty="0" err="1"/>
              <a:t>any</a:t>
            </a:r>
            <a:r>
              <a:rPr lang="fr-FR" dirty="0"/>
              <a:t> question of the audience.</a:t>
            </a:r>
          </a:p>
          <a:p>
            <a:endParaRPr lang="fr-FR" dirty="0"/>
          </a:p>
          <a:p>
            <a:endParaRPr lang="fr-FR" dirty="0"/>
          </a:p>
          <a:p>
            <a:r>
              <a:rPr lang="fr-FR" dirty="0"/>
              <a:t>To contact me, </a:t>
            </a:r>
            <a:r>
              <a:rPr lang="fr-FR" dirty="0" err="1"/>
              <a:t>please</a:t>
            </a:r>
            <a:r>
              <a:rPr lang="fr-FR" dirty="0"/>
              <a:t> </a:t>
            </a:r>
            <a:r>
              <a:rPr lang="fr-FR" dirty="0" err="1"/>
              <a:t>write</a:t>
            </a:r>
            <a:r>
              <a:rPr lang="fr-FR" dirty="0"/>
              <a:t> to </a:t>
            </a:r>
            <a:r>
              <a:rPr lang="fr-FR" dirty="0">
                <a:solidFill>
                  <a:srgbClr val="FF0000"/>
                </a:solidFill>
                <a:hlinkClick r:id="rId5"/>
              </a:rPr>
              <a:t>matthieu.hagenmuller@sorbonne-université.fr</a:t>
            </a:r>
            <a:endParaRPr lang="fr-FR" dirty="0">
              <a:solidFill>
                <a:srgbClr val="FF0000"/>
              </a:solidFill>
            </a:endParaRPr>
          </a:p>
          <a:p>
            <a:endParaRPr lang="fr-FR" dirty="0">
              <a:solidFill>
                <a:srgbClr val="FF0000"/>
              </a:solidFill>
            </a:endParaRPr>
          </a:p>
          <a:p>
            <a:endParaRPr lang="fr-FR" dirty="0">
              <a:solidFill>
                <a:srgbClr val="FF0000"/>
              </a:solidFill>
            </a:endParaRPr>
          </a:p>
          <a:p>
            <a:r>
              <a:rPr lang="fr-FR" dirty="0"/>
              <a:t>Matthieu </a:t>
            </a:r>
            <a:r>
              <a:rPr lang="fr-FR" dirty="0" err="1"/>
              <a:t>Hagenmüller</a:t>
            </a:r>
            <a:r>
              <a:rPr lang="fr-FR" dirty="0"/>
              <a:t>, </a:t>
            </a:r>
            <a:r>
              <a:rPr lang="fr-FR" dirty="0" err="1"/>
              <a:t>Phd</a:t>
            </a:r>
            <a:r>
              <a:rPr lang="fr-FR" dirty="0"/>
              <a:t> Candidate </a:t>
            </a:r>
            <a:r>
              <a:rPr lang="fr-FR" dirty="0" err="1"/>
              <a:t>under</a:t>
            </a:r>
            <a:r>
              <a:rPr lang="fr-FR" dirty="0"/>
              <a:t> the supervision of Chloé </a:t>
            </a:r>
            <a:r>
              <a:rPr lang="fr-FR" dirty="0" err="1"/>
              <a:t>Ragazzoli</a:t>
            </a:r>
            <a:r>
              <a:rPr lang="fr-FR" dirty="0"/>
              <a:t> (Sorbonne Université) : The </a:t>
            </a:r>
            <a:r>
              <a:rPr lang="fr-FR" dirty="0" err="1"/>
              <a:t>funerary</a:t>
            </a:r>
            <a:r>
              <a:rPr lang="fr-FR" dirty="0"/>
              <a:t> </a:t>
            </a:r>
            <a:r>
              <a:rPr lang="fr-FR" dirty="0" err="1"/>
              <a:t>iconography</a:t>
            </a:r>
            <a:r>
              <a:rPr lang="fr-FR" dirty="0"/>
              <a:t> of Violence in Egypt from the Old to the New Kingdom</a:t>
            </a:r>
          </a:p>
        </p:txBody>
      </p:sp>
    </p:spTree>
    <p:extLst>
      <p:ext uri="{BB962C8B-B14F-4D97-AF65-F5344CB8AC3E}">
        <p14:creationId xmlns:p14="http://schemas.microsoft.com/office/powerpoint/2010/main" val="671616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F82E00-6483-919C-7B4F-3177A60C7F97}"/>
              </a:ext>
            </a:extLst>
          </p:cNvPr>
          <p:cNvSpPr>
            <a:spLocks noGrp="1"/>
          </p:cNvSpPr>
          <p:nvPr>
            <p:ph type="title"/>
          </p:nvPr>
        </p:nvSpPr>
        <p:spPr>
          <a:xfrm>
            <a:off x="273353" y="201767"/>
            <a:ext cx="3974840" cy="1326321"/>
          </a:xfrm>
        </p:spPr>
        <p:txBody>
          <a:bodyPr>
            <a:normAutofit/>
          </a:bodyPr>
          <a:lstStyle/>
          <a:p>
            <a:r>
              <a:rPr lang="fr-FR" sz="3600" dirty="0">
                <a:latin typeface="Gloucester MT Extra Condensed" panose="02030808020601010101" pitchFamily="18" charset="0"/>
              </a:rPr>
              <a:t>1) Spatial organisation</a:t>
            </a:r>
            <a:br>
              <a:rPr lang="fr-FR" sz="3600" dirty="0">
                <a:latin typeface="Gloucester MT Extra Condensed" panose="02030808020601010101" pitchFamily="18" charset="0"/>
              </a:rPr>
            </a:br>
            <a:r>
              <a:rPr lang="fr-FR" sz="2400" dirty="0">
                <a:solidFill>
                  <a:srgbClr val="FF0000"/>
                </a:solidFill>
                <a:latin typeface="Gloucester MT Extra Condensed" panose="02030808020601010101" pitchFamily="18" charset="0"/>
              </a:rPr>
              <a:t>L’organisation de l’Espace</a:t>
            </a:r>
            <a:endParaRPr lang="fr-FR" sz="3600" dirty="0">
              <a:solidFill>
                <a:srgbClr val="FF0000"/>
              </a:solidFill>
              <a:latin typeface="Gloucester MT Extra Condensed" panose="02030808020601010101" pitchFamily="18" charset="0"/>
            </a:endParaRPr>
          </a:p>
        </p:txBody>
      </p:sp>
      <p:pic>
        <p:nvPicPr>
          <p:cNvPr id="13" name="Espace réservé du contenu 12">
            <a:extLst>
              <a:ext uri="{FF2B5EF4-FFF2-40B4-BE49-F238E27FC236}">
                <a16:creationId xmlns:a16="http://schemas.microsoft.com/office/drawing/2014/main" id="{AC9CFEBA-EB30-0F6A-6665-6D96BD40EBE5}"/>
              </a:ext>
            </a:extLst>
          </p:cNvPr>
          <p:cNvPicPr>
            <a:picLocks noGrp="1" noChangeAspect="1"/>
          </p:cNvPicPr>
          <p:nvPr>
            <p:ph idx="1"/>
          </p:nvPr>
        </p:nvPicPr>
        <p:blipFill rotWithShape="1">
          <a:blip r:embed="rId2"/>
          <a:srcRect l="28581" t="26615" r="34211" b="18696"/>
          <a:stretch/>
        </p:blipFill>
        <p:spPr>
          <a:xfrm>
            <a:off x="7342502" y="1345126"/>
            <a:ext cx="4672216" cy="3862874"/>
          </a:xfrm>
        </p:spPr>
      </p:pic>
      <p:sp>
        <p:nvSpPr>
          <p:cNvPr id="15" name="Rectangle 14">
            <a:extLst>
              <a:ext uri="{FF2B5EF4-FFF2-40B4-BE49-F238E27FC236}">
                <a16:creationId xmlns:a16="http://schemas.microsoft.com/office/drawing/2014/main" id="{F2FDCD01-A8B0-A53B-AC2B-383F346CA058}"/>
              </a:ext>
            </a:extLst>
          </p:cNvPr>
          <p:cNvSpPr/>
          <p:nvPr/>
        </p:nvSpPr>
        <p:spPr>
          <a:xfrm>
            <a:off x="10780659" y="1822661"/>
            <a:ext cx="886408" cy="88640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4" name="ZoneTexte 53">
            <a:extLst>
              <a:ext uri="{FF2B5EF4-FFF2-40B4-BE49-F238E27FC236}">
                <a16:creationId xmlns:a16="http://schemas.microsoft.com/office/drawing/2014/main" id="{4A599B27-0886-D1DD-C6B2-5F6FB5D56F7C}"/>
              </a:ext>
            </a:extLst>
          </p:cNvPr>
          <p:cNvSpPr txBox="1"/>
          <p:nvPr/>
        </p:nvSpPr>
        <p:spPr>
          <a:xfrm>
            <a:off x="7342502" y="93306"/>
            <a:ext cx="4130619" cy="1246495"/>
          </a:xfrm>
          <a:prstGeom prst="rect">
            <a:avLst/>
          </a:prstGeom>
          <a:noFill/>
        </p:spPr>
        <p:txBody>
          <a:bodyPr wrap="square" rtlCol="0">
            <a:spAutoFit/>
          </a:bodyPr>
          <a:lstStyle/>
          <a:p>
            <a:pPr algn="just"/>
            <a:r>
              <a:rPr lang="fr-FR" sz="1400" dirty="0" err="1"/>
              <a:t>Asiatic</a:t>
            </a:r>
            <a:r>
              <a:rPr lang="fr-FR" sz="1400" dirty="0"/>
              <a:t> sièges (Tomb 11) : </a:t>
            </a:r>
            <a:r>
              <a:rPr lang="fr-FR" sz="1400" dirty="0" err="1"/>
              <a:t>Fortress</a:t>
            </a:r>
            <a:r>
              <a:rPr lang="fr-FR" sz="1400" dirty="0"/>
              <a:t> in a corner, with all </a:t>
            </a:r>
            <a:r>
              <a:rPr lang="fr-FR" sz="1400" dirty="0" err="1"/>
              <a:t>movements</a:t>
            </a:r>
            <a:r>
              <a:rPr lang="fr-FR" sz="1400" dirty="0"/>
              <a:t> in the </a:t>
            </a:r>
            <a:r>
              <a:rPr lang="fr-FR" sz="1400" dirty="0" err="1"/>
              <a:t>same</a:t>
            </a:r>
            <a:r>
              <a:rPr lang="fr-FR" sz="1400" dirty="0"/>
              <a:t> direction. </a:t>
            </a:r>
            <a:r>
              <a:rPr lang="fr-FR" sz="1400" dirty="0" err="1"/>
              <a:t>Effect</a:t>
            </a:r>
            <a:r>
              <a:rPr lang="fr-FR" sz="1400" dirty="0"/>
              <a:t> of confinement</a:t>
            </a:r>
          </a:p>
          <a:p>
            <a:pPr algn="just"/>
            <a:r>
              <a:rPr lang="fr-FR" sz="1100" dirty="0">
                <a:solidFill>
                  <a:srgbClr val="FF0000"/>
                </a:solidFill>
              </a:rPr>
              <a:t>Siège asiatique : la forteresse dans un angle, tous les mouvements sont dans la même direction. Effet d’enfermement</a:t>
            </a:r>
          </a:p>
        </p:txBody>
      </p:sp>
      <p:pic>
        <p:nvPicPr>
          <p:cNvPr id="55" name="Image 54">
            <a:extLst>
              <a:ext uri="{FF2B5EF4-FFF2-40B4-BE49-F238E27FC236}">
                <a16:creationId xmlns:a16="http://schemas.microsoft.com/office/drawing/2014/main" id="{79FD157D-F3DB-9BF7-EE2C-718B36D09219}"/>
              </a:ext>
            </a:extLst>
          </p:cNvPr>
          <p:cNvPicPr>
            <a:picLocks noChangeAspect="1"/>
          </p:cNvPicPr>
          <p:nvPr/>
        </p:nvPicPr>
        <p:blipFill rotWithShape="1">
          <a:blip r:embed="rId3"/>
          <a:srcRect l="17437" t="55096" r="31205" b="14295"/>
          <a:stretch/>
        </p:blipFill>
        <p:spPr bwMode="auto">
          <a:xfrm>
            <a:off x="177282" y="2682091"/>
            <a:ext cx="6862209" cy="2300455"/>
          </a:xfrm>
          <a:prstGeom prst="rect">
            <a:avLst/>
          </a:prstGeom>
          <a:ln>
            <a:noFill/>
          </a:ln>
          <a:extLst>
            <a:ext uri="{53640926-AAD7-44D8-BBD7-CCE9431645EC}">
              <a14:shadowObscured xmlns:a14="http://schemas.microsoft.com/office/drawing/2010/main"/>
            </a:ext>
          </a:extLst>
        </p:spPr>
      </p:pic>
      <p:sp>
        <p:nvSpPr>
          <p:cNvPr id="56" name="ZoneTexte 55">
            <a:extLst>
              <a:ext uri="{FF2B5EF4-FFF2-40B4-BE49-F238E27FC236}">
                <a16:creationId xmlns:a16="http://schemas.microsoft.com/office/drawing/2014/main" id="{6920B72E-1797-B213-B13B-8FA3467AC34A}"/>
              </a:ext>
            </a:extLst>
          </p:cNvPr>
          <p:cNvSpPr txBox="1"/>
          <p:nvPr/>
        </p:nvSpPr>
        <p:spPr>
          <a:xfrm>
            <a:off x="273353" y="1674203"/>
            <a:ext cx="5984284" cy="861774"/>
          </a:xfrm>
          <a:prstGeom prst="rect">
            <a:avLst/>
          </a:prstGeom>
          <a:noFill/>
        </p:spPr>
        <p:txBody>
          <a:bodyPr wrap="square" rtlCol="0">
            <a:spAutoFit/>
          </a:bodyPr>
          <a:lstStyle/>
          <a:p>
            <a:r>
              <a:rPr lang="fr-FR" sz="1400" dirty="0"/>
              <a:t>Inter-Egyptian battles (Tomb 9) : </a:t>
            </a:r>
            <a:r>
              <a:rPr lang="fr-FR" sz="1400" dirty="0" err="1"/>
              <a:t>Fortress</a:t>
            </a:r>
            <a:r>
              <a:rPr lang="fr-FR" sz="1400" dirty="0"/>
              <a:t> in the middle-</a:t>
            </a:r>
            <a:r>
              <a:rPr lang="fr-FR" sz="1400" dirty="0" err="1"/>
              <a:t>left</a:t>
            </a:r>
            <a:r>
              <a:rPr lang="fr-FR" sz="1400" dirty="0"/>
              <a:t>, with </a:t>
            </a:r>
            <a:r>
              <a:rPr lang="fr-FR" sz="1400" dirty="0" err="1"/>
              <a:t>movements</a:t>
            </a:r>
            <a:r>
              <a:rPr lang="fr-FR" sz="1400" dirty="0"/>
              <a:t> </a:t>
            </a:r>
            <a:r>
              <a:rPr lang="fr-FR" sz="1400" dirty="0" err="1"/>
              <a:t>coming</a:t>
            </a:r>
            <a:r>
              <a:rPr lang="fr-FR" sz="1400" dirty="0"/>
              <a:t> from </a:t>
            </a:r>
            <a:r>
              <a:rPr lang="fr-FR" sz="1400" dirty="0" err="1"/>
              <a:t>both</a:t>
            </a:r>
            <a:r>
              <a:rPr lang="fr-FR" sz="1400" dirty="0"/>
              <a:t> </a:t>
            </a:r>
            <a:r>
              <a:rPr lang="fr-FR" sz="1400" dirty="0" err="1"/>
              <a:t>sides</a:t>
            </a:r>
            <a:r>
              <a:rPr lang="fr-FR" sz="1400" dirty="0"/>
              <a:t>. </a:t>
            </a:r>
            <a:r>
              <a:rPr lang="fr-FR" sz="1400" dirty="0" err="1"/>
              <a:t>Effect</a:t>
            </a:r>
            <a:r>
              <a:rPr lang="fr-FR" sz="1400" dirty="0"/>
              <a:t> of </a:t>
            </a:r>
            <a:r>
              <a:rPr lang="fr-FR" sz="1400" dirty="0" err="1"/>
              <a:t>Surrounding</a:t>
            </a:r>
            <a:endParaRPr lang="fr-FR" sz="1400" dirty="0"/>
          </a:p>
          <a:p>
            <a:r>
              <a:rPr lang="fr-FR" sz="1100" dirty="0">
                <a:solidFill>
                  <a:srgbClr val="FF0000"/>
                </a:solidFill>
              </a:rPr>
              <a:t>Batailles inter-égyptiennes : La forteresse au centre-gauche, avec des mouvements venant des deux côtés. Effet d’encerclement</a:t>
            </a:r>
          </a:p>
        </p:txBody>
      </p:sp>
      <p:sp>
        <p:nvSpPr>
          <p:cNvPr id="57" name="ZoneTexte 56">
            <a:extLst>
              <a:ext uri="{FF2B5EF4-FFF2-40B4-BE49-F238E27FC236}">
                <a16:creationId xmlns:a16="http://schemas.microsoft.com/office/drawing/2014/main" id="{B93B7B50-47CA-85D5-E55A-0D8B4CC44AF9}"/>
              </a:ext>
            </a:extLst>
          </p:cNvPr>
          <p:cNvSpPr txBox="1"/>
          <p:nvPr/>
        </p:nvSpPr>
        <p:spPr>
          <a:xfrm>
            <a:off x="8335174" y="5311275"/>
            <a:ext cx="3733800" cy="892552"/>
          </a:xfrm>
          <a:prstGeom prst="rect">
            <a:avLst/>
          </a:prstGeom>
          <a:noFill/>
        </p:spPr>
        <p:txBody>
          <a:bodyPr wrap="square" rtlCol="0">
            <a:spAutoFit/>
          </a:bodyPr>
          <a:lstStyle/>
          <a:p>
            <a:pPr algn="just"/>
            <a:r>
              <a:rPr lang="fr-FR" sz="1400" dirty="0" err="1"/>
              <a:t>Asiatic</a:t>
            </a:r>
            <a:r>
              <a:rPr lang="fr-FR" sz="1400" dirty="0"/>
              <a:t> mouvements : </a:t>
            </a:r>
            <a:r>
              <a:rPr lang="fr-FR" sz="1400" dirty="0" err="1"/>
              <a:t>little</a:t>
            </a:r>
            <a:r>
              <a:rPr lang="fr-FR" sz="1400" dirty="0"/>
              <a:t> </a:t>
            </a:r>
            <a:r>
              <a:rPr lang="fr-FR" sz="1400" dirty="0" err="1"/>
              <a:t>resistance</a:t>
            </a:r>
            <a:r>
              <a:rPr lang="fr-FR" sz="1400" dirty="0"/>
              <a:t>, </a:t>
            </a:r>
            <a:r>
              <a:rPr lang="fr-FR" sz="1400" dirty="0" err="1"/>
              <a:t>mostly</a:t>
            </a:r>
            <a:r>
              <a:rPr lang="fr-FR" sz="1400" dirty="0"/>
              <a:t> flight and </a:t>
            </a:r>
            <a:r>
              <a:rPr lang="fr-FR" sz="1400" dirty="0" err="1"/>
              <a:t>prisoners</a:t>
            </a:r>
            <a:endParaRPr lang="fr-FR" sz="1400" dirty="0"/>
          </a:p>
          <a:p>
            <a:pPr algn="just"/>
            <a:r>
              <a:rPr lang="fr-FR" sz="1100" dirty="0">
                <a:solidFill>
                  <a:srgbClr val="FF0000"/>
                </a:solidFill>
              </a:rPr>
              <a:t>Mouvement des Asiatiques : faible résistance, surtout fuite et prisonniers </a:t>
            </a:r>
          </a:p>
        </p:txBody>
      </p:sp>
      <p:sp>
        <p:nvSpPr>
          <p:cNvPr id="58" name="ZoneTexte 57">
            <a:extLst>
              <a:ext uri="{FF2B5EF4-FFF2-40B4-BE49-F238E27FC236}">
                <a16:creationId xmlns:a16="http://schemas.microsoft.com/office/drawing/2014/main" id="{71041A7F-8C50-358C-213B-CDBF2C1902BE}"/>
              </a:ext>
            </a:extLst>
          </p:cNvPr>
          <p:cNvSpPr txBox="1"/>
          <p:nvPr/>
        </p:nvSpPr>
        <p:spPr>
          <a:xfrm>
            <a:off x="123026" y="5253970"/>
            <a:ext cx="4555066" cy="1077218"/>
          </a:xfrm>
          <a:prstGeom prst="rect">
            <a:avLst/>
          </a:prstGeom>
          <a:noFill/>
        </p:spPr>
        <p:txBody>
          <a:bodyPr wrap="square" rtlCol="0">
            <a:spAutoFit/>
          </a:bodyPr>
          <a:lstStyle/>
          <a:p>
            <a:pPr algn="just"/>
            <a:r>
              <a:rPr lang="fr-FR" sz="1400" dirty="0"/>
              <a:t>The </a:t>
            </a:r>
            <a:r>
              <a:rPr lang="fr-FR" sz="1400" dirty="0" err="1"/>
              <a:t>attackers</a:t>
            </a:r>
            <a:r>
              <a:rPr lang="fr-FR" sz="1400" dirty="0"/>
              <a:t> have an </a:t>
            </a:r>
            <a:r>
              <a:rPr lang="fr-FR" sz="1400" dirty="0" err="1"/>
              <a:t>advantage</a:t>
            </a:r>
            <a:r>
              <a:rPr lang="fr-FR" sz="1400" dirty="0"/>
              <a:t>, but the </a:t>
            </a:r>
            <a:r>
              <a:rPr lang="fr-FR" sz="1400" dirty="0" err="1"/>
              <a:t>lowest</a:t>
            </a:r>
            <a:r>
              <a:rPr lang="fr-FR" sz="1400" dirty="0"/>
              <a:t> </a:t>
            </a:r>
            <a:r>
              <a:rPr lang="fr-FR" sz="1400" dirty="0" err="1"/>
              <a:t>register</a:t>
            </a:r>
            <a:r>
              <a:rPr lang="fr-FR" sz="1400" dirty="0"/>
              <a:t> show face-to-face battle, in a </a:t>
            </a:r>
            <a:r>
              <a:rPr lang="fr-FR" sz="1400" dirty="0" err="1"/>
              <a:t>equal</a:t>
            </a:r>
            <a:r>
              <a:rPr lang="fr-FR" sz="1400" dirty="0"/>
              <a:t> </a:t>
            </a:r>
            <a:r>
              <a:rPr lang="fr-FR" sz="1400" dirty="0" err="1"/>
              <a:t>way</a:t>
            </a:r>
            <a:r>
              <a:rPr lang="fr-FR" sz="1400" dirty="0"/>
              <a:t> =&gt; </a:t>
            </a:r>
            <a:r>
              <a:rPr lang="fr-FR" sz="1400" dirty="0" err="1"/>
              <a:t>representation</a:t>
            </a:r>
            <a:r>
              <a:rPr lang="fr-FR" sz="1400" dirty="0"/>
              <a:t> of civil </a:t>
            </a:r>
            <a:r>
              <a:rPr lang="fr-FR" sz="1400" dirty="0" err="1"/>
              <a:t>war</a:t>
            </a:r>
            <a:endParaRPr lang="fr-FR" sz="1400" dirty="0"/>
          </a:p>
          <a:p>
            <a:pPr algn="just"/>
            <a:r>
              <a:rPr lang="fr-FR" sz="1100" dirty="0">
                <a:solidFill>
                  <a:srgbClr val="FF0000"/>
                </a:solidFill>
              </a:rPr>
              <a:t>Les assaillants ont un avantage, mais le registre inférieur comprend des face-à-face égalitaires =&gt; images de guerre civile</a:t>
            </a:r>
          </a:p>
        </p:txBody>
      </p:sp>
      <p:sp>
        <p:nvSpPr>
          <p:cNvPr id="59" name="ZoneTexte 58">
            <a:extLst>
              <a:ext uri="{FF2B5EF4-FFF2-40B4-BE49-F238E27FC236}">
                <a16:creationId xmlns:a16="http://schemas.microsoft.com/office/drawing/2014/main" id="{B7068F1C-B32B-6566-D48A-B43A26BC40B1}"/>
              </a:ext>
            </a:extLst>
          </p:cNvPr>
          <p:cNvSpPr txBox="1"/>
          <p:nvPr/>
        </p:nvSpPr>
        <p:spPr>
          <a:xfrm>
            <a:off x="4801118" y="5311275"/>
            <a:ext cx="3479800" cy="1292662"/>
          </a:xfrm>
          <a:prstGeom prst="rect">
            <a:avLst/>
          </a:prstGeom>
          <a:noFill/>
        </p:spPr>
        <p:txBody>
          <a:bodyPr wrap="square" rtlCol="0">
            <a:spAutoFit/>
          </a:bodyPr>
          <a:lstStyle/>
          <a:p>
            <a:pPr algn="just"/>
            <a:r>
              <a:rPr lang="fr-FR" sz="1400" dirty="0">
                <a:latin typeface="Bernard MT Condensed" panose="02050806060905020404" pitchFamily="18" charset="0"/>
              </a:rPr>
              <a:t>SO : A more </a:t>
            </a:r>
            <a:r>
              <a:rPr lang="fr-FR" sz="1400" dirty="0" err="1">
                <a:latin typeface="Bernard MT Condensed" panose="02050806060905020404" pitchFamily="18" charset="0"/>
              </a:rPr>
              <a:t>equal</a:t>
            </a:r>
            <a:r>
              <a:rPr lang="fr-FR" sz="1400" dirty="0">
                <a:latin typeface="Bernard MT Condensed" panose="02050806060905020404" pitchFamily="18" charset="0"/>
              </a:rPr>
              <a:t> use of </a:t>
            </a:r>
            <a:r>
              <a:rPr lang="fr-FR" sz="1400" dirty="0" err="1">
                <a:latin typeface="Bernard MT Condensed" panose="02050806060905020404" pitchFamily="18" charset="0"/>
              </a:rPr>
              <a:t>space</a:t>
            </a:r>
            <a:r>
              <a:rPr lang="fr-FR" sz="1400" dirty="0">
                <a:latin typeface="Bernard MT Condensed" panose="02050806060905020404" pitchFamily="18" charset="0"/>
              </a:rPr>
              <a:t> in Beni Hasan, v. a total spatial domination by </a:t>
            </a:r>
            <a:r>
              <a:rPr lang="fr-FR" sz="1400" dirty="0" err="1">
                <a:latin typeface="Bernard MT Condensed" panose="02050806060905020404" pitchFamily="18" charset="0"/>
              </a:rPr>
              <a:t>Egyptians</a:t>
            </a:r>
            <a:r>
              <a:rPr lang="fr-FR" sz="1400" dirty="0">
                <a:latin typeface="Bernard MT Condensed" panose="02050806060905020404" pitchFamily="18" charset="0"/>
              </a:rPr>
              <a:t> in the </a:t>
            </a:r>
            <a:r>
              <a:rPr lang="fr-FR" sz="1400" dirty="0" err="1">
                <a:latin typeface="Bernard MT Condensed" panose="02050806060905020404" pitchFamily="18" charset="0"/>
              </a:rPr>
              <a:t>Asiatic</a:t>
            </a:r>
            <a:r>
              <a:rPr lang="fr-FR" sz="1400" dirty="0">
                <a:latin typeface="Bernard MT Condensed" panose="02050806060905020404" pitchFamily="18" charset="0"/>
              </a:rPr>
              <a:t> battle</a:t>
            </a:r>
          </a:p>
          <a:p>
            <a:pPr algn="just"/>
            <a:r>
              <a:rPr lang="fr-FR" sz="1100" dirty="0">
                <a:solidFill>
                  <a:srgbClr val="FF0000"/>
                </a:solidFill>
                <a:latin typeface="Bernard MT Condensed" panose="02050806060905020404" pitchFamily="18" charset="0"/>
              </a:rPr>
              <a:t>DONC : Un emploi plus égalitaire de l’espace à Beni Hassan, contre une domination spatiale totale des Égyptiens dans le siège asiatique</a:t>
            </a:r>
          </a:p>
        </p:txBody>
      </p:sp>
      <p:sp>
        <p:nvSpPr>
          <p:cNvPr id="60" name="Rectangle 59">
            <a:extLst>
              <a:ext uri="{FF2B5EF4-FFF2-40B4-BE49-F238E27FC236}">
                <a16:creationId xmlns:a16="http://schemas.microsoft.com/office/drawing/2014/main" id="{E5CBA191-BDB7-592D-15A1-6077E78A873D}"/>
              </a:ext>
            </a:extLst>
          </p:cNvPr>
          <p:cNvSpPr/>
          <p:nvPr/>
        </p:nvSpPr>
        <p:spPr>
          <a:xfrm>
            <a:off x="4766733" y="5346303"/>
            <a:ext cx="3514185" cy="1343525"/>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3084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1312FAF-46F0-A3C8-40CE-1282E2A83EE2}"/>
              </a:ext>
            </a:extLst>
          </p:cNvPr>
          <p:cNvSpPr>
            <a:spLocks noGrp="1"/>
          </p:cNvSpPr>
          <p:nvPr>
            <p:ph type="title"/>
          </p:nvPr>
        </p:nvSpPr>
        <p:spPr>
          <a:xfrm>
            <a:off x="192034" y="112199"/>
            <a:ext cx="4162059" cy="1521661"/>
          </a:xfrm>
        </p:spPr>
        <p:txBody>
          <a:bodyPr>
            <a:normAutofit/>
          </a:bodyPr>
          <a:lstStyle/>
          <a:p>
            <a:r>
              <a:rPr lang="fr-FR" sz="1800" dirty="0"/>
              <a:t>1b) </a:t>
            </a:r>
            <a:r>
              <a:rPr lang="fr-FR" sz="1800" dirty="0" err="1"/>
              <a:t>Aspectivity</a:t>
            </a:r>
            <a:r>
              <a:rPr lang="fr-FR" sz="1800" dirty="0"/>
              <a:t> and Spatial neutralisation (Tomb 2, Inti, </a:t>
            </a:r>
            <a:r>
              <a:rPr lang="fr-FR" sz="1800" dirty="0" err="1"/>
              <a:t>Deshasha</a:t>
            </a:r>
            <a:r>
              <a:rPr lang="fr-FR" sz="1800" dirty="0"/>
              <a:t>, 5th </a:t>
            </a:r>
            <a:r>
              <a:rPr lang="fr-FR" sz="1800" dirty="0" err="1"/>
              <a:t>dynasty</a:t>
            </a:r>
            <a:r>
              <a:rPr lang="fr-FR" sz="1800" dirty="0"/>
              <a:t>)</a:t>
            </a:r>
            <a:br>
              <a:rPr lang="fr-FR" sz="1800" dirty="0"/>
            </a:br>
            <a:r>
              <a:rPr lang="fr-FR" sz="1400" dirty="0">
                <a:solidFill>
                  <a:srgbClr val="FF0000"/>
                </a:solidFill>
              </a:rPr>
              <a:t>L’aspectivité et la neutralisation spatiale</a:t>
            </a:r>
            <a:endParaRPr lang="fr-FR" sz="1800" dirty="0">
              <a:solidFill>
                <a:srgbClr val="FF0000"/>
              </a:solidFill>
            </a:endParaRPr>
          </a:p>
        </p:txBody>
      </p:sp>
      <p:pic>
        <p:nvPicPr>
          <p:cNvPr id="5" name="Espace réservé du contenu 4">
            <a:extLst>
              <a:ext uri="{FF2B5EF4-FFF2-40B4-BE49-F238E27FC236}">
                <a16:creationId xmlns:a16="http://schemas.microsoft.com/office/drawing/2014/main" id="{17FAEDC7-1FD7-25AC-1D6F-4E8B35919568}"/>
              </a:ext>
            </a:extLst>
          </p:cNvPr>
          <p:cNvPicPr>
            <a:picLocks noGrp="1" noChangeAspect="1"/>
          </p:cNvPicPr>
          <p:nvPr>
            <p:ph idx="1"/>
          </p:nvPr>
        </p:nvPicPr>
        <p:blipFill rotWithShape="1">
          <a:blip r:embed="rId2"/>
          <a:srcRect l="26877" t="36083" r="26542" b="17841"/>
          <a:stretch/>
        </p:blipFill>
        <p:spPr>
          <a:xfrm>
            <a:off x="3159923" y="1795359"/>
            <a:ext cx="5872153" cy="3267281"/>
          </a:xfrm>
        </p:spPr>
      </p:pic>
      <p:sp>
        <p:nvSpPr>
          <p:cNvPr id="7" name="ZoneTexte 6">
            <a:extLst>
              <a:ext uri="{FF2B5EF4-FFF2-40B4-BE49-F238E27FC236}">
                <a16:creationId xmlns:a16="http://schemas.microsoft.com/office/drawing/2014/main" id="{9F12ED14-FADA-15F6-B09F-1BFBD0930048}"/>
              </a:ext>
            </a:extLst>
          </p:cNvPr>
          <p:cNvSpPr txBox="1"/>
          <p:nvPr/>
        </p:nvSpPr>
        <p:spPr>
          <a:xfrm>
            <a:off x="5337542" y="249781"/>
            <a:ext cx="3694534" cy="1246495"/>
          </a:xfrm>
          <a:prstGeom prst="rect">
            <a:avLst/>
          </a:prstGeom>
          <a:noFill/>
        </p:spPr>
        <p:txBody>
          <a:bodyPr wrap="square" rtlCol="0">
            <a:spAutoFit/>
          </a:bodyPr>
          <a:lstStyle/>
          <a:p>
            <a:pPr algn="just"/>
            <a:r>
              <a:rPr lang="fr-FR" sz="1400" dirty="0" err="1"/>
              <a:t>Several</a:t>
            </a:r>
            <a:r>
              <a:rPr lang="fr-FR" sz="1400" dirty="0"/>
              <a:t> </a:t>
            </a:r>
            <a:r>
              <a:rPr lang="fr-FR" sz="1400" dirty="0" err="1"/>
              <a:t>enemies</a:t>
            </a:r>
            <a:r>
              <a:rPr lang="fr-FR" sz="1400" dirty="0"/>
              <a:t> are </a:t>
            </a:r>
            <a:r>
              <a:rPr lang="fr-FR" sz="1400" dirty="0" err="1"/>
              <a:t>falling</a:t>
            </a:r>
            <a:r>
              <a:rPr lang="fr-FR" sz="1400" dirty="0"/>
              <a:t> or </a:t>
            </a:r>
            <a:r>
              <a:rPr lang="fr-FR" sz="1400" dirty="0" err="1"/>
              <a:t>already</a:t>
            </a:r>
            <a:r>
              <a:rPr lang="fr-FR" sz="1400" dirty="0"/>
              <a:t> </a:t>
            </a:r>
            <a:r>
              <a:rPr lang="fr-FR" sz="1400" dirty="0" err="1"/>
              <a:t>fallen</a:t>
            </a:r>
            <a:r>
              <a:rPr lang="fr-FR" sz="1400" dirty="0"/>
              <a:t> : vertical </a:t>
            </a:r>
            <a:r>
              <a:rPr lang="fr-FR" sz="1400" dirty="0" err="1"/>
              <a:t>lines</a:t>
            </a:r>
            <a:r>
              <a:rPr lang="fr-FR" sz="1400" dirty="0"/>
              <a:t> are </a:t>
            </a:r>
            <a:r>
              <a:rPr lang="fr-FR" sz="1400" dirty="0" err="1"/>
              <a:t>created</a:t>
            </a:r>
            <a:r>
              <a:rPr lang="fr-FR" sz="1400" dirty="0"/>
              <a:t> by horizontal and </a:t>
            </a:r>
            <a:r>
              <a:rPr lang="fr-FR" sz="1400" dirty="0" err="1"/>
              <a:t>disarticulated</a:t>
            </a:r>
            <a:r>
              <a:rPr lang="fr-FR" sz="1400" dirty="0"/>
              <a:t> bodies</a:t>
            </a:r>
          </a:p>
          <a:p>
            <a:pPr algn="just"/>
            <a:r>
              <a:rPr lang="fr-FR" sz="1100" dirty="0">
                <a:solidFill>
                  <a:srgbClr val="FF0000"/>
                </a:solidFill>
              </a:rPr>
              <a:t>Plusieurs ennemis tombent ou sont déjà tombés : des lignes verticales sont créées par leurs corps horizontaux et désarticulés</a:t>
            </a:r>
          </a:p>
        </p:txBody>
      </p:sp>
      <p:sp>
        <p:nvSpPr>
          <p:cNvPr id="8" name="ZoneTexte 7">
            <a:extLst>
              <a:ext uri="{FF2B5EF4-FFF2-40B4-BE49-F238E27FC236}">
                <a16:creationId xmlns:a16="http://schemas.microsoft.com/office/drawing/2014/main" id="{4AE665B3-E8AA-20C3-0535-55C85FC1B04E}"/>
              </a:ext>
            </a:extLst>
          </p:cNvPr>
          <p:cNvSpPr txBox="1"/>
          <p:nvPr/>
        </p:nvSpPr>
        <p:spPr>
          <a:xfrm>
            <a:off x="192034" y="1771443"/>
            <a:ext cx="2617842" cy="2616101"/>
          </a:xfrm>
          <a:prstGeom prst="rect">
            <a:avLst/>
          </a:prstGeom>
          <a:noFill/>
        </p:spPr>
        <p:txBody>
          <a:bodyPr wrap="square" rtlCol="0">
            <a:spAutoFit/>
          </a:bodyPr>
          <a:lstStyle/>
          <a:p>
            <a:pPr algn="just"/>
            <a:r>
              <a:rPr lang="fr-FR" sz="1400" dirty="0" err="1"/>
              <a:t>Upper</a:t>
            </a:r>
            <a:r>
              <a:rPr lang="fr-FR" sz="1400" dirty="0"/>
              <a:t> </a:t>
            </a:r>
            <a:r>
              <a:rPr lang="fr-FR" sz="1400" dirty="0" err="1"/>
              <a:t>register</a:t>
            </a:r>
            <a:r>
              <a:rPr lang="fr-FR" sz="1400" dirty="0"/>
              <a:t> : procession of </a:t>
            </a:r>
            <a:r>
              <a:rPr lang="fr-FR" sz="1400" dirty="0" err="1"/>
              <a:t>soldiers</a:t>
            </a:r>
            <a:r>
              <a:rPr lang="fr-FR" sz="1400" dirty="0"/>
              <a:t> </a:t>
            </a:r>
            <a:r>
              <a:rPr lang="fr-FR" sz="1400" dirty="0" err="1"/>
              <a:t>toward</a:t>
            </a:r>
            <a:r>
              <a:rPr lang="fr-FR" sz="1400" dirty="0"/>
              <a:t> the </a:t>
            </a:r>
            <a:r>
              <a:rPr lang="fr-FR" sz="1400" dirty="0" err="1"/>
              <a:t>fight</a:t>
            </a:r>
            <a:r>
              <a:rPr lang="fr-FR" sz="1400" dirty="0"/>
              <a:t>, </a:t>
            </a:r>
            <a:r>
              <a:rPr lang="fr-FR" sz="1400" dirty="0" err="1"/>
              <a:t>only</a:t>
            </a:r>
            <a:r>
              <a:rPr lang="fr-FR" sz="1400" dirty="0"/>
              <a:t> </a:t>
            </a:r>
            <a:r>
              <a:rPr lang="fr-FR" sz="1400" dirty="0" err="1"/>
              <a:t>Egyptians</a:t>
            </a:r>
            <a:r>
              <a:rPr lang="fr-FR" sz="1400" dirty="0"/>
              <a:t>. </a:t>
            </a:r>
            <a:r>
              <a:rPr lang="fr-FR" sz="1400" dirty="0" err="1"/>
              <a:t>They</a:t>
            </a:r>
            <a:r>
              <a:rPr lang="fr-FR" sz="1400" dirty="0"/>
              <a:t> </a:t>
            </a:r>
            <a:r>
              <a:rPr lang="fr-FR" sz="1400" dirty="0" err="1"/>
              <a:t>thus</a:t>
            </a:r>
            <a:r>
              <a:rPr lang="fr-FR" sz="1400" dirty="0"/>
              <a:t> </a:t>
            </a:r>
            <a:r>
              <a:rPr lang="fr-FR" sz="1400" dirty="0" err="1"/>
              <a:t>neutralize</a:t>
            </a:r>
            <a:r>
              <a:rPr lang="fr-FR" sz="1400" dirty="0"/>
              <a:t> </a:t>
            </a:r>
            <a:r>
              <a:rPr lang="fr-FR" sz="1400" dirty="0" err="1"/>
              <a:t>any</a:t>
            </a:r>
            <a:r>
              <a:rPr lang="fr-FR" sz="1400" dirty="0"/>
              <a:t> </a:t>
            </a:r>
            <a:r>
              <a:rPr lang="fr-FR" sz="1400" dirty="0" err="1"/>
              <a:t>possibiliy</a:t>
            </a:r>
            <a:r>
              <a:rPr lang="fr-FR" sz="1400" dirty="0"/>
              <a:t> by the </a:t>
            </a:r>
            <a:r>
              <a:rPr lang="fr-FR" sz="1400" dirty="0" err="1"/>
              <a:t>defendants</a:t>
            </a:r>
            <a:r>
              <a:rPr lang="fr-FR" sz="1400" dirty="0"/>
              <a:t> to use the </a:t>
            </a:r>
            <a:r>
              <a:rPr lang="fr-FR" sz="1400" dirty="0" err="1"/>
              <a:t>height</a:t>
            </a:r>
            <a:r>
              <a:rPr lang="fr-FR" sz="1400" dirty="0"/>
              <a:t> of </a:t>
            </a:r>
            <a:r>
              <a:rPr lang="fr-FR" sz="1400" dirty="0" err="1"/>
              <a:t>their</a:t>
            </a:r>
            <a:r>
              <a:rPr lang="fr-FR" sz="1400" dirty="0"/>
              <a:t> </a:t>
            </a:r>
            <a:r>
              <a:rPr lang="fr-FR" sz="1400" dirty="0" err="1"/>
              <a:t>walls</a:t>
            </a:r>
            <a:r>
              <a:rPr lang="fr-FR" sz="1400" dirty="0"/>
              <a:t> and </a:t>
            </a:r>
            <a:r>
              <a:rPr lang="fr-FR" sz="1400" dirty="0" err="1"/>
              <a:t>throw</a:t>
            </a:r>
            <a:r>
              <a:rPr lang="fr-FR" sz="1400" dirty="0"/>
              <a:t> </a:t>
            </a:r>
            <a:r>
              <a:rPr lang="fr-FR" sz="1400" dirty="0" err="1"/>
              <a:t>things</a:t>
            </a:r>
            <a:r>
              <a:rPr lang="fr-FR" sz="1400" dirty="0"/>
              <a:t> down</a:t>
            </a:r>
          </a:p>
          <a:p>
            <a:pPr algn="just"/>
            <a:r>
              <a:rPr lang="fr-FR" sz="1100" dirty="0">
                <a:solidFill>
                  <a:srgbClr val="FF0000"/>
                </a:solidFill>
              </a:rPr>
              <a:t>Registre supérieur : procession de soldats égyptiens vers le combat : cela neutralise toute possibilité pour les défenseurs de se servir de la hauteur de leurs remparts et de jeter des projectiles vers le bas</a:t>
            </a:r>
          </a:p>
        </p:txBody>
      </p:sp>
      <p:sp>
        <p:nvSpPr>
          <p:cNvPr id="9" name="ZoneTexte 8">
            <a:extLst>
              <a:ext uri="{FF2B5EF4-FFF2-40B4-BE49-F238E27FC236}">
                <a16:creationId xmlns:a16="http://schemas.microsoft.com/office/drawing/2014/main" id="{09EE00AF-D629-901B-FC2A-92513AB5B85D}"/>
              </a:ext>
            </a:extLst>
          </p:cNvPr>
          <p:cNvSpPr txBox="1"/>
          <p:nvPr/>
        </p:nvSpPr>
        <p:spPr>
          <a:xfrm>
            <a:off x="353958" y="5122363"/>
            <a:ext cx="4466642" cy="1461939"/>
          </a:xfrm>
          <a:prstGeom prst="rect">
            <a:avLst/>
          </a:prstGeom>
          <a:noFill/>
        </p:spPr>
        <p:txBody>
          <a:bodyPr wrap="square" rtlCol="0">
            <a:spAutoFit/>
          </a:bodyPr>
          <a:lstStyle/>
          <a:p>
            <a:pPr algn="just"/>
            <a:r>
              <a:rPr lang="fr-FR" sz="1400" dirty="0" err="1"/>
              <a:t>Fourth</a:t>
            </a:r>
            <a:r>
              <a:rPr lang="fr-FR" sz="1400" dirty="0"/>
              <a:t> </a:t>
            </a:r>
            <a:r>
              <a:rPr lang="fr-FR" sz="1400" dirty="0" err="1"/>
              <a:t>register</a:t>
            </a:r>
            <a:r>
              <a:rPr lang="fr-FR" sz="1400" dirty="0"/>
              <a:t> : procession of </a:t>
            </a:r>
            <a:r>
              <a:rPr lang="fr-FR" sz="1400" dirty="0" err="1"/>
              <a:t>prisoners</a:t>
            </a:r>
            <a:r>
              <a:rPr lang="fr-FR" sz="1400" dirty="0"/>
              <a:t> out of the </a:t>
            </a:r>
            <a:r>
              <a:rPr lang="fr-FR" sz="1400" dirty="0" err="1"/>
              <a:t>field</a:t>
            </a:r>
            <a:r>
              <a:rPr lang="fr-FR" sz="1400" dirty="0"/>
              <a:t>, </a:t>
            </a:r>
            <a:r>
              <a:rPr lang="fr-FR" sz="1400" dirty="0" err="1"/>
              <a:t>contrasting</a:t>
            </a:r>
            <a:r>
              <a:rPr lang="fr-FR" sz="1400" dirty="0"/>
              <a:t> with the </a:t>
            </a:r>
            <a:r>
              <a:rPr lang="fr-FR" sz="1400" dirty="0" err="1"/>
              <a:t>upper</a:t>
            </a:r>
            <a:r>
              <a:rPr lang="fr-FR" sz="1400" dirty="0"/>
              <a:t> </a:t>
            </a:r>
            <a:r>
              <a:rPr lang="fr-FR" sz="1400" dirty="0" err="1"/>
              <a:t>movement</a:t>
            </a:r>
            <a:r>
              <a:rPr lang="fr-FR" sz="1400" dirty="0"/>
              <a:t> to the right : the Egyptian </a:t>
            </a:r>
            <a:r>
              <a:rPr lang="fr-FR" sz="1400" dirty="0" err="1"/>
              <a:t>army</a:t>
            </a:r>
            <a:r>
              <a:rPr lang="fr-FR" sz="1400" dirty="0"/>
              <a:t> has </a:t>
            </a:r>
            <a:r>
              <a:rPr lang="fr-FR" sz="1400" dirty="0" err="1"/>
              <a:t>surrounded</a:t>
            </a:r>
            <a:r>
              <a:rPr lang="fr-FR" sz="1400" dirty="0"/>
              <a:t> the </a:t>
            </a:r>
            <a:r>
              <a:rPr lang="fr-FR" sz="1400" dirty="0" err="1"/>
              <a:t>Asiatics</a:t>
            </a:r>
            <a:r>
              <a:rPr lang="fr-FR" sz="1400" dirty="0"/>
              <a:t> and </a:t>
            </a:r>
            <a:r>
              <a:rPr lang="fr-FR" sz="1400" dirty="0" err="1"/>
              <a:t>returns</a:t>
            </a:r>
            <a:r>
              <a:rPr lang="fr-FR" sz="1400" dirty="0"/>
              <a:t> home with </a:t>
            </a:r>
            <a:r>
              <a:rPr lang="fr-FR" sz="1400" dirty="0" err="1"/>
              <a:t>them</a:t>
            </a:r>
            <a:endParaRPr lang="fr-FR" sz="1400" dirty="0"/>
          </a:p>
          <a:p>
            <a:pPr algn="just"/>
            <a:r>
              <a:rPr lang="fr-FR" sz="1100" dirty="0">
                <a:solidFill>
                  <a:srgbClr val="FF0000"/>
                </a:solidFill>
              </a:rPr>
              <a:t>4</a:t>
            </a:r>
            <a:r>
              <a:rPr lang="fr-FR" sz="1100" baseline="30000" dirty="0">
                <a:solidFill>
                  <a:srgbClr val="FF0000"/>
                </a:solidFill>
              </a:rPr>
              <a:t>e</a:t>
            </a:r>
            <a:r>
              <a:rPr lang="fr-FR" sz="1100" dirty="0">
                <a:solidFill>
                  <a:srgbClr val="FF0000"/>
                </a:solidFill>
              </a:rPr>
              <a:t> registre : procession des prisonniers vers l’extérieur du champ, en opposition avec le mouvement vers la droite en haut : l’armée égyptienne a encerclé les Asiatiques et revient chez elle avec eux. </a:t>
            </a:r>
          </a:p>
        </p:txBody>
      </p:sp>
      <p:sp>
        <p:nvSpPr>
          <p:cNvPr id="10" name="ZoneTexte 9">
            <a:extLst>
              <a:ext uri="{FF2B5EF4-FFF2-40B4-BE49-F238E27FC236}">
                <a16:creationId xmlns:a16="http://schemas.microsoft.com/office/drawing/2014/main" id="{382BE400-9D9F-4966-F839-276153A6080E}"/>
              </a:ext>
            </a:extLst>
          </p:cNvPr>
          <p:cNvSpPr txBox="1"/>
          <p:nvPr/>
        </p:nvSpPr>
        <p:spPr>
          <a:xfrm>
            <a:off x="9172252" y="1633860"/>
            <a:ext cx="2771774" cy="3000821"/>
          </a:xfrm>
          <a:prstGeom prst="rect">
            <a:avLst/>
          </a:prstGeom>
          <a:noFill/>
        </p:spPr>
        <p:txBody>
          <a:bodyPr wrap="square" rtlCol="0">
            <a:spAutoFit/>
          </a:bodyPr>
          <a:lstStyle/>
          <a:p>
            <a:pPr algn="just"/>
            <a:r>
              <a:rPr lang="fr-FR" sz="1400" dirty="0"/>
              <a:t>Aspective </a:t>
            </a:r>
            <a:r>
              <a:rPr lang="fr-FR" sz="1400" dirty="0" err="1"/>
              <a:t>representation</a:t>
            </a:r>
            <a:r>
              <a:rPr lang="fr-FR" sz="1400" dirty="0"/>
              <a:t> of the </a:t>
            </a:r>
            <a:r>
              <a:rPr lang="fr-FR" sz="1400" dirty="0" err="1"/>
              <a:t>fortress</a:t>
            </a:r>
            <a:r>
              <a:rPr lang="fr-FR" sz="1400" dirty="0"/>
              <a:t>, with a </a:t>
            </a:r>
            <a:r>
              <a:rPr lang="fr-FR" sz="1400" dirty="0" err="1"/>
              <a:t>view</a:t>
            </a:r>
            <a:r>
              <a:rPr lang="fr-FR" sz="1400" dirty="0"/>
              <a:t> of the </a:t>
            </a:r>
            <a:r>
              <a:rPr lang="fr-FR" sz="1400" dirty="0" err="1"/>
              <a:t>walls</a:t>
            </a:r>
            <a:r>
              <a:rPr lang="fr-FR" sz="1400" dirty="0"/>
              <a:t> from the top. The Egyptian </a:t>
            </a:r>
            <a:r>
              <a:rPr lang="fr-FR" sz="1400" dirty="0" err="1"/>
              <a:t>attack</a:t>
            </a:r>
            <a:r>
              <a:rPr lang="fr-FR" sz="1400" dirty="0"/>
              <a:t> </a:t>
            </a:r>
            <a:r>
              <a:rPr lang="fr-FR" sz="1400" dirty="0" err="1"/>
              <a:t>is</a:t>
            </a:r>
            <a:r>
              <a:rPr lang="fr-FR" sz="1400" dirty="0"/>
              <a:t> </a:t>
            </a:r>
            <a:r>
              <a:rPr lang="fr-FR" sz="1400" dirty="0" err="1"/>
              <a:t>only</a:t>
            </a:r>
            <a:r>
              <a:rPr lang="fr-FR" sz="1400" dirty="0"/>
              <a:t> </a:t>
            </a:r>
            <a:r>
              <a:rPr lang="fr-FR" sz="1400" dirty="0" err="1"/>
              <a:t>shown</a:t>
            </a:r>
            <a:r>
              <a:rPr lang="fr-FR" sz="1400" dirty="0"/>
              <a:t> from profile, </a:t>
            </a:r>
            <a:r>
              <a:rPr lang="fr-FR" sz="1400" dirty="0" err="1"/>
              <a:t>so</a:t>
            </a:r>
            <a:r>
              <a:rPr lang="fr-FR" sz="1400" dirty="0"/>
              <a:t> the ladder destroys the </a:t>
            </a:r>
            <a:r>
              <a:rPr lang="fr-FR" sz="1400" dirty="0" err="1"/>
              <a:t>Asiatic</a:t>
            </a:r>
            <a:r>
              <a:rPr lang="fr-FR" sz="1400" dirty="0"/>
              <a:t> point of </a:t>
            </a:r>
            <a:r>
              <a:rPr lang="fr-FR" sz="1400" dirty="0" err="1"/>
              <a:t>view</a:t>
            </a:r>
            <a:r>
              <a:rPr lang="fr-FR" sz="1400" dirty="0"/>
              <a:t> and </a:t>
            </a:r>
            <a:r>
              <a:rPr lang="fr-FR" sz="1400" dirty="0" err="1"/>
              <a:t>integrates</a:t>
            </a:r>
            <a:r>
              <a:rPr lang="fr-FR" sz="1400" dirty="0"/>
              <a:t> </a:t>
            </a:r>
            <a:r>
              <a:rPr lang="fr-FR" sz="1400" dirty="0" err="1"/>
              <a:t>it</a:t>
            </a:r>
            <a:r>
              <a:rPr lang="fr-FR" sz="1400" dirty="0"/>
              <a:t> to the Egyptian one.</a:t>
            </a:r>
          </a:p>
          <a:p>
            <a:pPr algn="just"/>
            <a:r>
              <a:rPr lang="fr-FR" sz="1100" dirty="0">
                <a:solidFill>
                  <a:srgbClr val="FF0000"/>
                </a:solidFill>
              </a:rPr>
              <a:t>Représentation aspective de la forteresse, avec une vue en plan des murs. L’attaque égyptienne est uniquement montrée de profil, de sorte que l’échelle détruit le point de vue asiatique et l’intègre à celui des Égyptiens.</a:t>
            </a:r>
          </a:p>
        </p:txBody>
      </p:sp>
      <p:sp>
        <p:nvSpPr>
          <p:cNvPr id="11" name="ZoneTexte 10">
            <a:extLst>
              <a:ext uri="{FF2B5EF4-FFF2-40B4-BE49-F238E27FC236}">
                <a16:creationId xmlns:a16="http://schemas.microsoft.com/office/drawing/2014/main" id="{94E9C1BC-4692-E397-6F8E-8F5D812FFD3E}"/>
              </a:ext>
            </a:extLst>
          </p:cNvPr>
          <p:cNvSpPr txBox="1"/>
          <p:nvPr/>
        </p:nvSpPr>
        <p:spPr>
          <a:xfrm>
            <a:off x="6615405" y="5122363"/>
            <a:ext cx="4298886" cy="1631216"/>
          </a:xfrm>
          <a:prstGeom prst="rect">
            <a:avLst/>
          </a:prstGeom>
          <a:noFill/>
        </p:spPr>
        <p:txBody>
          <a:bodyPr wrap="square" rtlCol="0">
            <a:spAutoFit/>
          </a:bodyPr>
          <a:lstStyle/>
          <a:p>
            <a:pPr algn="just"/>
            <a:r>
              <a:rPr lang="fr-FR" sz="1400" dirty="0" err="1"/>
              <a:t>What</a:t>
            </a:r>
            <a:r>
              <a:rPr lang="fr-FR" sz="1400" dirty="0"/>
              <a:t> the </a:t>
            </a:r>
            <a:r>
              <a:rPr lang="fr-FR" sz="1400" dirty="0" err="1"/>
              <a:t>Asiatics</a:t>
            </a:r>
            <a:r>
              <a:rPr lang="fr-FR" sz="1400" dirty="0"/>
              <a:t> on the </a:t>
            </a:r>
            <a:r>
              <a:rPr lang="fr-FR" sz="1400" dirty="0" err="1"/>
              <a:t>lowest</a:t>
            </a:r>
            <a:r>
              <a:rPr lang="fr-FR" sz="1400" dirty="0"/>
              <a:t> </a:t>
            </a:r>
            <a:r>
              <a:rPr lang="fr-FR" sz="1400" dirty="0" err="1"/>
              <a:t>register</a:t>
            </a:r>
            <a:r>
              <a:rPr lang="fr-FR" sz="1400" dirty="0"/>
              <a:t> are </a:t>
            </a:r>
            <a:r>
              <a:rPr lang="fr-FR" sz="1400" dirty="0" err="1"/>
              <a:t>doing</a:t>
            </a:r>
            <a:r>
              <a:rPr lang="fr-FR" sz="1400" dirty="0"/>
              <a:t> </a:t>
            </a:r>
            <a:r>
              <a:rPr lang="fr-FR" sz="1400" dirty="0" err="1"/>
              <a:t>is</a:t>
            </a:r>
            <a:r>
              <a:rPr lang="fr-FR" sz="1400" dirty="0"/>
              <a:t> </a:t>
            </a:r>
            <a:r>
              <a:rPr lang="fr-FR" sz="1400" dirty="0" err="1"/>
              <a:t>useless</a:t>
            </a:r>
            <a:r>
              <a:rPr lang="fr-FR" sz="1400" dirty="0"/>
              <a:t>, </a:t>
            </a:r>
            <a:r>
              <a:rPr lang="fr-FR" sz="1400" dirty="0" err="1"/>
              <a:t>since</a:t>
            </a:r>
            <a:r>
              <a:rPr lang="fr-FR" sz="1400" dirty="0"/>
              <a:t> the Egyptian ladder </a:t>
            </a:r>
            <a:r>
              <a:rPr lang="fr-FR" sz="1400" dirty="0" err="1"/>
              <a:t>allows</a:t>
            </a:r>
            <a:r>
              <a:rPr lang="fr-FR" sz="1400" dirty="0"/>
              <a:t> </a:t>
            </a:r>
            <a:r>
              <a:rPr lang="fr-FR" sz="1400" dirty="0" err="1"/>
              <a:t>them</a:t>
            </a:r>
            <a:r>
              <a:rPr lang="fr-FR" sz="1400" dirty="0"/>
              <a:t> to </a:t>
            </a:r>
            <a:r>
              <a:rPr lang="fr-FR" sz="1400" dirty="0" err="1"/>
              <a:t>attack</a:t>
            </a:r>
            <a:r>
              <a:rPr lang="fr-FR" sz="1400" dirty="0"/>
              <a:t> </a:t>
            </a:r>
            <a:r>
              <a:rPr lang="fr-FR" sz="1400" dirty="0" err="1"/>
              <a:t>directly</a:t>
            </a:r>
            <a:r>
              <a:rPr lang="fr-FR" sz="1400" dirty="0"/>
              <a:t> the </a:t>
            </a:r>
            <a:r>
              <a:rPr lang="fr-FR" sz="1400" dirty="0" err="1"/>
              <a:t>upper</a:t>
            </a:r>
            <a:r>
              <a:rPr lang="fr-FR" sz="1400" dirty="0"/>
              <a:t> one. </a:t>
            </a:r>
            <a:r>
              <a:rPr lang="fr-FR" sz="1400" dirty="0" err="1"/>
              <a:t>They</a:t>
            </a:r>
            <a:r>
              <a:rPr lang="fr-FR" sz="1400" dirty="0"/>
              <a:t> can </a:t>
            </a:r>
            <a:r>
              <a:rPr lang="fr-FR" sz="1400" dirty="0" err="1"/>
              <a:t>only</a:t>
            </a:r>
            <a:r>
              <a:rPr lang="fr-FR" sz="1400" dirty="0"/>
              <a:t> </a:t>
            </a:r>
            <a:r>
              <a:rPr lang="fr-FR" sz="1400" dirty="0" err="1"/>
              <a:t>listen</a:t>
            </a:r>
            <a:r>
              <a:rPr lang="fr-FR" sz="1400" dirty="0"/>
              <a:t> to the </a:t>
            </a:r>
            <a:r>
              <a:rPr lang="fr-FR" sz="1400" dirty="0" err="1"/>
              <a:t>sounds</a:t>
            </a:r>
            <a:r>
              <a:rPr lang="fr-FR" sz="1400" dirty="0"/>
              <a:t> of </a:t>
            </a:r>
            <a:r>
              <a:rPr lang="fr-FR" sz="1400" dirty="0" err="1"/>
              <a:t>their</a:t>
            </a:r>
            <a:r>
              <a:rPr lang="fr-FR" sz="1400" dirty="0"/>
              <a:t> future </a:t>
            </a:r>
            <a:r>
              <a:rPr lang="fr-FR" sz="1400" dirty="0" err="1"/>
              <a:t>defeat</a:t>
            </a:r>
            <a:r>
              <a:rPr lang="fr-FR" sz="1400" dirty="0"/>
              <a:t>.</a:t>
            </a:r>
          </a:p>
          <a:p>
            <a:pPr algn="just"/>
            <a:r>
              <a:rPr lang="fr-FR" sz="1100" dirty="0">
                <a:solidFill>
                  <a:srgbClr val="FF0000"/>
                </a:solidFill>
              </a:rPr>
              <a:t>Les actions des Asiatique sur le registre inférieur sont inutiles, car l’échelle des Égyptiens leur permet d’attaquer directement le plus haut. Ils ne peuvent qu’écouter les bruits de leur future défaite. </a:t>
            </a:r>
          </a:p>
        </p:txBody>
      </p:sp>
    </p:spTree>
    <p:extLst>
      <p:ext uri="{BB962C8B-B14F-4D97-AF65-F5344CB8AC3E}">
        <p14:creationId xmlns:p14="http://schemas.microsoft.com/office/powerpoint/2010/main" val="955739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4DC603-E774-E124-828D-2F59A6823C80}"/>
              </a:ext>
            </a:extLst>
          </p:cNvPr>
          <p:cNvSpPr>
            <a:spLocks noGrp="1"/>
          </p:cNvSpPr>
          <p:nvPr>
            <p:ph type="title"/>
          </p:nvPr>
        </p:nvSpPr>
        <p:spPr>
          <a:xfrm>
            <a:off x="-24604" y="-82756"/>
            <a:ext cx="5885108" cy="1396590"/>
          </a:xfrm>
        </p:spPr>
        <p:txBody>
          <a:bodyPr>
            <a:normAutofit fontScale="90000"/>
          </a:bodyPr>
          <a:lstStyle/>
          <a:p>
            <a:r>
              <a:rPr lang="fr-FR" sz="4000" dirty="0">
                <a:latin typeface="Gloucester MT Extra Condensed" panose="02030808020601010101" pitchFamily="18" charset="0"/>
              </a:rPr>
              <a:t>2) Self- and </a:t>
            </a:r>
            <a:r>
              <a:rPr lang="fr-FR" sz="4000" dirty="0" err="1">
                <a:latin typeface="Gloucester MT Extra Condensed" panose="02030808020601010101" pitchFamily="18" charset="0"/>
              </a:rPr>
              <a:t>Other-caractErisation</a:t>
            </a:r>
            <a:br>
              <a:rPr lang="fr-FR" dirty="0">
                <a:latin typeface="Gloucester MT Extra Condensed" panose="02030808020601010101" pitchFamily="18" charset="0"/>
              </a:rPr>
            </a:br>
            <a:r>
              <a:rPr lang="fr-FR" sz="2700" dirty="0">
                <a:solidFill>
                  <a:srgbClr val="FF0000"/>
                </a:solidFill>
                <a:latin typeface="Gloucester MT Extra Condensed" panose="02030808020601010101" pitchFamily="18" charset="0"/>
              </a:rPr>
              <a:t>La caractérisation de soi et des autres</a:t>
            </a:r>
            <a:endParaRPr lang="fr-FR" dirty="0">
              <a:solidFill>
                <a:srgbClr val="FF0000"/>
              </a:solidFill>
              <a:latin typeface="Gloucester MT Extra Condensed" panose="02030808020601010101" pitchFamily="18" charset="0"/>
            </a:endParaRPr>
          </a:p>
        </p:txBody>
      </p:sp>
      <p:pic>
        <p:nvPicPr>
          <p:cNvPr id="4" name="Image 3">
            <a:extLst>
              <a:ext uri="{FF2B5EF4-FFF2-40B4-BE49-F238E27FC236}">
                <a16:creationId xmlns:a16="http://schemas.microsoft.com/office/drawing/2014/main" id="{9DD7B06D-39B6-A2CD-AE8D-F5591F0B0F55}"/>
              </a:ext>
            </a:extLst>
          </p:cNvPr>
          <p:cNvPicPr>
            <a:picLocks noChangeAspect="1"/>
          </p:cNvPicPr>
          <p:nvPr/>
        </p:nvPicPr>
        <p:blipFill rotWithShape="1">
          <a:blip r:embed="rId2"/>
          <a:srcRect l="54677" t="65614" r="11075" b="7890"/>
          <a:stretch/>
        </p:blipFill>
        <p:spPr bwMode="auto">
          <a:xfrm>
            <a:off x="1906498" y="3206327"/>
            <a:ext cx="3933289" cy="1711915"/>
          </a:xfrm>
          <a:prstGeom prst="rect">
            <a:avLst/>
          </a:prstGeom>
          <a:ln>
            <a:noFill/>
          </a:ln>
          <a:extLst>
            <a:ext uri="{53640926-AAD7-44D8-BBD7-CCE9431645EC}">
              <a14:shadowObscured xmlns:a14="http://schemas.microsoft.com/office/drawing/2010/main"/>
            </a:ext>
          </a:extLst>
        </p:spPr>
      </p:pic>
      <p:cxnSp>
        <p:nvCxnSpPr>
          <p:cNvPr id="7" name="Connecteur droit 6">
            <a:extLst>
              <a:ext uri="{FF2B5EF4-FFF2-40B4-BE49-F238E27FC236}">
                <a16:creationId xmlns:a16="http://schemas.microsoft.com/office/drawing/2014/main" id="{69E5C94E-4464-222D-3F62-2FA3E7135DF6}"/>
              </a:ext>
            </a:extLst>
          </p:cNvPr>
          <p:cNvCxnSpPr>
            <a:cxnSpLocks/>
          </p:cNvCxnSpPr>
          <p:nvPr/>
        </p:nvCxnSpPr>
        <p:spPr>
          <a:xfrm>
            <a:off x="5934269" y="-18661"/>
            <a:ext cx="0" cy="687666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785EDC5D-34E5-9406-16DD-EDED1039AB4D}"/>
              </a:ext>
            </a:extLst>
          </p:cNvPr>
          <p:cNvSpPr txBox="1"/>
          <p:nvPr/>
        </p:nvSpPr>
        <p:spPr>
          <a:xfrm>
            <a:off x="172024" y="1845531"/>
            <a:ext cx="5491852" cy="1246495"/>
          </a:xfrm>
          <a:prstGeom prst="rect">
            <a:avLst/>
          </a:prstGeom>
          <a:noFill/>
        </p:spPr>
        <p:txBody>
          <a:bodyPr wrap="square" rtlCol="0">
            <a:spAutoFit/>
          </a:bodyPr>
          <a:lstStyle/>
          <a:p>
            <a:pPr algn="just"/>
            <a:r>
              <a:rPr lang="fr-FR" sz="1400" dirty="0"/>
              <a:t>Tomb 1 (Kayemheset) : In the </a:t>
            </a:r>
            <a:r>
              <a:rPr lang="fr-FR" sz="1400" dirty="0" err="1"/>
              <a:t>Asiatic</a:t>
            </a:r>
            <a:r>
              <a:rPr lang="fr-FR" sz="1400" dirty="0"/>
              <a:t> </a:t>
            </a:r>
            <a:r>
              <a:rPr lang="fr-FR" sz="1400" dirty="0" err="1"/>
              <a:t>fortress</a:t>
            </a:r>
            <a:r>
              <a:rPr lang="fr-FR" sz="1400" dirty="0"/>
              <a:t>, </a:t>
            </a:r>
            <a:r>
              <a:rPr lang="fr-FR" sz="1400" dirty="0" err="1"/>
              <a:t>there</a:t>
            </a:r>
            <a:r>
              <a:rPr lang="fr-FR" sz="1400" dirty="0"/>
              <a:t> are </a:t>
            </a:r>
            <a:r>
              <a:rPr lang="fr-FR" sz="1400" dirty="0" err="1"/>
              <a:t>soldiers</a:t>
            </a:r>
            <a:r>
              <a:rPr lang="fr-FR" sz="1400" dirty="0"/>
              <a:t>, male workers (</a:t>
            </a:r>
            <a:r>
              <a:rPr lang="fr-FR" sz="1400" dirty="0" err="1"/>
              <a:t>herdsman</a:t>
            </a:r>
            <a:r>
              <a:rPr lang="fr-FR" sz="1400" dirty="0"/>
              <a:t>), </a:t>
            </a:r>
            <a:r>
              <a:rPr lang="fr-FR" sz="1400" dirty="0" err="1"/>
              <a:t>women</a:t>
            </a:r>
            <a:r>
              <a:rPr lang="fr-FR" sz="1400" dirty="0"/>
              <a:t> and </a:t>
            </a:r>
            <a:r>
              <a:rPr lang="fr-FR" sz="1400" dirty="0" err="1"/>
              <a:t>children</a:t>
            </a:r>
            <a:r>
              <a:rPr lang="fr-FR" sz="1400" dirty="0"/>
              <a:t>. </a:t>
            </a:r>
            <a:r>
              <a:rPr lang="fr-FR" sz="1400" dirty="0" err="1"/>
              <a:t>They</a:t>
            </a:r>
            <a:r>
              <a:rPr lang="fr-FR" sz="1400" dirty="0"/>
              <a:t> are </a:t>
            </a:r>
            <a:r>
              <a:rPr lang="fr-FR" sz="1400" dirty="0" err="1"/>
              <a:t>caracterised</a:t>
            </a:r>
            <a:r>
              <a:rPr lang="fr-FR" sz="1400" dirty="0"/>
              <a:t> as a people, with all </a:t>
            </a:r>
            <a:r>
              <a:rPr lang="fr-FR" sz="1400" dirty="0" err="1"/>
              <a:t>its</a:t>
            </a:r>
            <a:r>
              <a:rPr lang="fr-FR" sz="1400" dirty="0"/>
              <a:t> components</a:t>
            </a:r>
          </a:p>
          <a:p>
            <a:pPr algn="just"/>
            <a:r>
              <a:rPr lang="fr-FR" sz="1100" dirty="0">
                <a:solidFill>
                  <a:srgbClr val="FF0000"/>
                </a:solidFill>
              </a:rPr>
              <a:t>Dans la forteresse asiatique, présence de soldats, de travailleurs masculins (berger), de femmes et d’enfants. Ils sont caractérisés comme un peuple, avec tous ses éléments.</a:t>
            </a:r>
          </a:p>
        </p:txBody>
      </p:sp>
      <p:sp>
        <p:nvSpPr>
          <p:cNvPr id="10" name="ZoneTexte 9">
            <a:extLst>
              <a:ext uri="{FF2B5EF4-FFF2-40B4-BE49-F238E27FC236}">
                <a16:creationId xmlns:a16="http://schemas.microsoft.com/office/drawing/2014/main" id="{B3317DC6-5975-D8A1-1350-5C48D765299A}"/>
              </a:ext>
            </a:extLst>
          </p:cNvPr>
          <p:cNvSpPr txBox="1"/>
          <p:nvPr/>
        </p:nvSpPr>
        <p:spPr>
          <a:xfrm>
            <a:off x="139960" y="3429000"/>
            <a:ext cx="1639020" cy="2231380"/>
          </a:xfrm>
          <a:prstGeom prst="rect">
            <a:avLst/>
          </a:prstGeom>
          <a:noFill/>
        </p:spPr>
        <p:txBody>
          <a:bodyPr wrap="square" rtlCol="0">
            <a:spAutoFit/>
          </a:bodyPr>
          <a:lstStyle/>
          <a:p>
            <a:pPr algn="just"/>
            <a:r>
              <a:rPr lang="fr-FR" sz="1400" dirty="0"/>
              <a:t>Bovine and ovine </a:t>
            </a:r>
            <a:r>
              <a:rPr lang="fr-FR" sz="1400" dirty="0" err="1"/>
              <a:t>cattle</a:t>
            </a:r>
            <a:r>
              <a:rPr lang="fr-FR" sz="1400" dirty="0"/>
              <a:t> : </a:t>
            </a:r>
            <a:r>
              <a:rPr lang="fr-FR" sz="1400" dirty="0" err="1"/>
              <a:t>this</a:t>
            </a:r>
            <a:r>
              <a:rPr lang="fr-FR" sz="1400" dirty="0"/>
              <a:t> </a:t>
            </a:r>
            <a:r>
              <a:rPr lang="fr-FR" sz="1400" dirty="0" err="1"/>
              <a:t>region</a:t>
            </a:r>
            <a:r>
              <a:rPr lang="fr-FR" sz="1400" dirty="0"/>
              <a:t> has </a:t>
            </a:r>
            <a:r>
              <a:rPr lang="fr-FR" sz="1400" dirty="0" err="1"/>
              <a:t>resources</a:t>
            </a:r>
            <a:r>
              <a:rPr lang="fr-FR" sz="1400" dirty="0"/>
              <a:t>, </a:t>
            </a:r>
            <a:r>
              <a:rPr lang="fr-FR" sz="1400" dirty="0" err="1"/>
              <a:t>which</a:t>
            </a:r>
            <a:r>
              <a:rPr lang="fr-FR" sz="1400" dirty="0"/>
              <a:t> the </a:t>
            </a:r>
            <a:r>
              <a:rPr lang="fr-FR" sz="1400" dirty="0" err="1"/>
              <a:t>Egyptians</a:t>
            </a:r>
            <a:r>
              <a:rPr lang="fr-FR" sz="1400" dirty="0"/>
              <a:t> are about to </a:t>
            </a:r>
            <a:r>
              <a:rPr lang="fr-FR" sz="1400" dirty="0" err="1"/>
              <a:t>plunder</a:t>
            </a:r>
            <a:endParaRPr lang="fr-FR" sz="1400" dirty="0"/>
          </a:p>
          <a:p>
            <a:pPr algn="just"/>
            <a:r>
              <a:rPr lang="fr-FR" sz="1100" dirty="0">
                <a:solidFill>
                  <a:srgbClr val="FF0000"/>
                </a:solidFill>
              </a:rPr>
              <a:t>Bétail bovin et ovin : la région est décrite aves ses ressources, que les Égyptiens vont piller</a:t>
            </a:r>
          </a:p>
        </p:txBody>
      </p:sp>
      <p:sp>
        <p:nvSpPr>
          <p:cNvPr id="11" name="ZoneTexte 10">
            <a:extLst>
              <a:ext uri="{FF2B5EF4-FFF2-40B4-BE49-F238E27FC236}">
                <a16:creationId xmlns:a16="http://schemas.microsoft.com/office/drawing/2014/main" id="{997B71C7-7CB2-F4F9-F653-A4C060DEE07E}"/>
              </a:ext>
            </a:extLst>
          </p:cNvPr>
          <p:cNvSpPr txBox="1"/>
          <p:nvPr/>
        </p:nvSpPr>
        <p:spPr>
          <a:xfrm>
            <a:off x="2049373" y="4950830"/>
            <a:ext cx="3502085" cy="1461939"/>
          </a:xfrm>
          <a:prstGeom prst="rect">
            <a:avLst/>
          </a:prstGeom>
          <a:noFill/>
        </p:spPr>
        <p:txBody>
          <a:bodyPr wrap="square" rtlCol="0">
            <a:spAutoFit/>
          </a:bodyPr>
          <a:lstStyle/>
          <a:p>
            <a:r>
              <a:rPr lang="fr-FR" sz="1400" dirty="0"/>
              <a:t>The </a:t>
            </a:r>
            <a:r>
              <a:rPr lang="fr-FR" sz="1400" dirty="0" err="1"/>
              <a:t>inhabitants</a:t>
            </a:r>
            <a:r>
              <a:rPr lang="fr-FR" sz="1400" dirty="0"/>
              <a:t> are </a:t>
            </a:r>
            <a:r>
              <a:rPr lang="fr-FR" sz="1400" dirty="0" err="1"/>
              <a:t>attempting</a:t>
            </a:r>
            <a:r>
              <a:rPr lang="fr-FR" sz="1400" dirty="0"/>
              <a:t> to escape the </a:t>
            </a:r>
            <a:r>
              <a:rPr lang="fr-FR" sz="1400" dirty="0" err="1"/>
              <a:t>war</a:t>
            </a:r>
            <a:r>
              <a:rPr lang="fr-FR" sz="1400" dirty="0"/>
              <a:t> </a:t>
            </a:r>
            <a:r>
              <a:rPr lang="fr-FR" sz="1400" dirty="0" err="1"/>
              <a:t>through</a:t>
            </a:r>
            <a:r>
              <a:rPr lang="fr-FR" sz="1400" dirty="0"/>
              <a:t> </a:t>
            </a:r>
            <a:r>
              <a:rPr lang="fr-FR" sz="1400" dirty="0" err="1"/>
              <a:t>some</a:t>
            </a:r>
            <a:r>
              <a:rPr lang="fr-FR" sz="1400" dirty="0"/>
              <a:t> </a:t>
            </a:r>
            <a:r>
              <a:rPr lang="fr-FR" sz="1400" dirty="0" err="1"/>
              <a:t>way</a:t>
            </a:r>
            <a:r>
              <a:rPr lang="fr-FR" sz="1400" dirty="0"/>
              <a:t> out or to go </a:t>
            </a:r>
            <a:r>
              <a:rPr lang="fr-FR" sz="1400" dirty="0" err="1"/>
              <a:t>into</a:t>
            </a:r>
            <a:r>
              <a:rPr lang="fr-FR" sz="1400" dirty="0"/>
              <a:t> a </a:t>
            </a:r>
            <a:r>
              <a:rPr lang="fr-FR" sz="1400" dirty="0" err="1"/>
              <a:t>shelter</a:t>
            </a:r>
            <a:r>
              <a:rPr lang="fr-FR" sz="1400" dirty="0"/>
              <a:t>, as a </a:t>
            </a:r>
            <a:r>
              <a:rPr lang="fr-FR" sz="1400" dirty="0" err="1"/>
              <a:t>sign</a:t>
            </a:r>
            <a:r>
              <a:rPr lang="fr-FR" sz="1400" dirty="0"/>
              <a:t> of the Egyptian </a:t>
            </a:r>
            <a:r>
              <a:rPr lang="fr-FR" sz="1400" dirty="0" err="1"/>
              <a:t>army’s</a:t>
            </a:r>
            <a:r>
              <a:rPr lang="fr-FR" sz="1400" dirty="0"/>
              <a:t> </a:t>
            </a:r>
            <a:r>
              <a:rPr lang="fr-FR" sz="1400" dirty="0" err="1"/>
              <a:t>superiority</a:t>
            </a:r>
            <a:endParaRPr lang="fr-FR" sz="1400" dirty="0"/>
          </a:p>
          <a:p>
            <a:r>
              <a:rPr lang="fr-FR" sz="1100" dirty="0">
                <a:solidFill>
                  <a:srgbClr val="FF0000"/>
                </a:solidFill>
              </a:rPr>
              <a:t>Les habitants essayent d’échapper à la guerre en empruntant une sortie ou en se mettant à l’abri, en signe de la puissance de l’armée égyptienne</a:t>
            </a:r>
          </a:p>
        </p:txBody>
      </p:sp>
      <p:sp>
        <p:nvSpPr>
          <p:cNvPr id="12" name="ZoneTexte 11">
            <a:extLst>
              <a:ext uri="{FF2B5EF4-FFF2-40B4-BE49-F238E27FC236}">
                <a16:creationId xmlns:a16="http://schemas.microsoft.com/office/drawing/2014/main" id="{0D7551C1-5298-97CA-9B23-777A922F0629}"/>
              </a:ext>
            </a:extLst>
          </p:cNvPr>
          <p:cNvSpPr txBox="1"/>
          <p:nvPr/>
        </p:nvSpPr>
        <p:spPr>
          <a:xfrm>
            <a:off x="0" y="1061491"/>
            <a:ext cx="4233851" cy="615553"/>
          </a:xfrm>
          <a:prstGeom prst="rect">
            <a:avLst/>
          </a:prstGeom>
          <a:noFill/>
        </p:spPr>
        <p:txBody>
          <a:bodyPr wrap="none" rtlCol="0">
            <a:spAutoFit/>
          </a:bodyPr>
          <a:lstStyle/>
          <a:p>
            <a:pPr marL="342900" indent="-342900">
              <a:buAutoNum type="alphaLcParenR"/>
            </a:pPr>
            <a:r>
              <a:rPr lang="fr-FR" dirty="0" err="1">
                <a:latin typeface="+mj-lt"/>
              </a:rPr>
              <a:t>Describing</a:t>
            </a:r>
            <a:r>
              <a:rPr lang="fr-FR" dirty="0">
                <a:latin typeface="+mj-lt"/>
              </a:rPr>
              <a:t> </a:t>
            </a:r>
            <a:r>
              <a:rPr lang="fr-FR" dirty="0" err="1">
                <a:latin typeface="+mj-lt"/>
              </a:rPr>
              <a:t>foreign</a:t>
            </a:r>
            <a:r>
              <a:rPr lang="fr-FR" dirty="0">
                <a:latin typeface="+mj-lt"/>
              </a:rPr>
              <a:t> ennemies</a:t>
            </a:r>
          </a:p>
          <a:p>
            <a:r>
              <a:rPr lang="fr-FR" sz="1600" dirty="0">
                <a:solidFill>
                  <a:srgbClr val="FF0000"/>
                </a:solidFill>
                <a:latin typeface="+mj-lt"/>
              </a:rPr>
              <a:t>La mise en scène des ennemis étrangers</a:t>
            </a:r>
          </a:p>
        </p:txBody>
      </p:sp>
      <p:pic>
        <p:nvPicPr>
          <p:cNvPr id="15" name="Image 14">
            <a:extLst>
              <a:ext uri="{FF2B5EF4-FFF2-40B4-BE49-F238E27FC236}">
                <a16:creationId xmlns:a16="http://schemas.microsoft.com/office/drawing/2014/main" id="{4B5B18FA-96EB-D1A6-9480-88A32A5A3EF0}"/>
              </a:ext>
            </a:extLst>
          </p:cNvPr>
          <p:cNvPicPr>
            <a:picLocks noChangeAspect="1"/>
          </p:cNvPicPr>
          <p:nvPr/>
        </p:nvPicPr>
        <p:blipFill rotWithShape="1">
          <a:blip r:embed="rId3"/>
          <a:srcRect l="38112" t="27809" r="38776" b="17463"/>
          <a:stretch/>
        </p:blipFill>
        <p:spPr>
          <a:xfrm>
            <a:off x="6008035" y="1219510"/>
            <a:ext cx="3303683" cy="4400317"/>
          </a:xfrm>
          <a:prstGeom prst="rect">
            <a:avLst/>
          </a:prstGeom>
        </p:spPr>
      </p:pic>
      <p:sp>
        <p:nvSpPr>
          <p:cNvPr id="16" name="ZoneTexte 15">
            <a:extLst>
              <a:ext uri="{FF2B5EF4-FFF2-40B4-BE49-F238E27FC236}">
                <a16:creationId xmlns:a16="http://schemas.microsoft.com/office/drawing/2014/main" id="{D650A8FA-96B2-7CF4-58F8-ED6CFA590B39}"/>
              </a:ext>
            </a:extLst>
          </p:cNvPr>
          <p:cNvSpPr txBox="1"/>
          <p:nvPr/>
        </p:nvSpPr>
        <p:spPr>
          <a:xfrm>
            <a:off x="5957053" y="-7708"/>
            <a:ext cx="3847906" cy="1246495"/>
          </a:xfrm>
          <a:prstGeom prst="rect">
            <a:avLst/>
          </a:prstGeom>
          <a:noFill/>
        </p:spPr>
        <p:txBody>
          <a:bodyPr wrap="square" rtlCol="0">
            <a:spAutoFit/>
          </a:bodyPr>
          <a:lstStyle/>
          <a:p>
            <a:pPr algn="just"/>
            <a:r>
              <a:rPr lang="fr-FR" sz="1400" dirty="0"/>
              <a:t>Tomb 2 (Inti): the </a:t>
            </a:r>
            <a:r>
              <a:rPr lang="fr-FR" sz="1400" dirty="0" err="1"/>
              <a:t>Asiatics</a:t>
            </a:r>
            <a:r>
              <a:rPr lang="fr-FR" sz="1400" dirty="0"/>
              <a:t> show </a:t>
            </a:r>
            <a:r>
              <a:rPr lang="fr-FR" sz="1400" dirty="0" err="1"/>
              <a:t>mostly</a:t>
            </a:r>
            <a:r>
              <a:rPr lang="fr-FR" sz="1400" dirty="0"/>
              <a:t> attitudes of </a:t>
            </a:r>
            <a:r>
              <a:rPr lang="fr-FR" sz="1400" dirty="0" err="1"/>
              <a:t>despair</a:t>
            </a:r>
            <a:r>
              <a:rPr lang="fr-FR" sz="1400" dirty="0"/>
              <a:t> and </a:t>
            </a:r>
            <a:r>
              <a:rPr lang="fr-FR" sz="1400" dirty="0" err="1"/>
              <a:t>fear</a:t>
            </a:r>
            <a:r>
              <a:rPr lang="fr-FR" sz="1400" dirty="0"/>
              <a:t>, </a:t>
            </a:r>
            <a:r>
              <a:rPr lang="fr-FR" sz="1400" dirty="0" err="1"/>
              <a:t>such</a:t>
            </a:r>
            <a:r>
              <a:rPr lang="fr-FR" sz="1400" dirty="0"/>
              <a:t> as compulsive </a:t>
            </a:r>
            <a:r>
              <a:rPr lang="fr-FR" sz="1400" dirty="0" err="1"/>
              <a:t>defecation</a:t>
            </a:r>
            <a:r>
              <a:rPr lang="fr-FR" sz="1400" dirty="0"/>
              <a:t> or </a:t>
            </a:r>
            <a:r>
              <a:rPr lang="fr-FR" sz="1400" dirty="0" err="1"/>
              <a:t>tearing</a:t>
            </a:r>
            <a:r>
              <a:rPr lang="fr-FR" sz="1400" dirty="0"/>
              <a:t> </a:t>
            </a:r>
            <a:r>
              <a:rPr lang="fr-FR" sz="1400" dirty="0" err="1"/>
              <a:t>one’s</a:t>
            </a:r>
            <a:r>
              <a:rPr lang="fr-FR" sz="1400" dirty="0"/>
              <a:t> </a:t>
            </a:r>
            <a:r>
              <a:rPr lang="fr-FR" sz="1400" dirty="0" err="1"/>
              <a:t>hair</a:t>
            </a:r>
            <a:endParaRPr lang="fr-FR" sz="1400" dirty="0"/>
          </a:p>
          <a:p>
            <a:pPr algn="just"/>
            <a:r>
              <a:rPr lang="fr-FR" sz="1100" dirty="0">
                <a:solidFill>
                  <a:srgbClr val="FF0000"/>
                </a:solidFill>
              </a:rPr>
              <a:t>Les Asiatiques montrent des attitudes de désespoir et de peur, comme déféquer de façon compulsive ou s’arracher les cheveux</a:t>
            </a:r>
            <a:endParaRPr lang="fr-FR" sz="1400" dirty="0">
              <a:solidFill>
                <a:srgbClr val="FF0000"/>
              </a:solidFill>
            </a:endParaRPr>
          </a:p>
        </p:txBody>
      </p:sp>
      <p:sp>
        <p:nvSpPr>
          <p:cNvPr id="17" name="ZoneTexte 16">
            <a:extLst>
              <a:ext uri="{FF2B5EF4-FFF2-40B4-BE49-F238E27FC236}">
                <a16:creationId xmlns:a16="http://schemas.microsoft.com/office/drawing/2014/main" id="{78420EB3-38B7-1180-265E-06F240301D97}"/>
              </a:ext>
            </a:extLst>
          </p:cNvPr>
          <p:cNvSpPr txBox="1"/>
          <p:nvPr/>
        </p:nvSpPr>
        <p:spPr>
          <a:xfrm>
            <a:off x="5860504" y="5693596"/>
            <a:ext cx="3870690" cy="1246495"/>
          </a:xfrm>
          <a:prstGeom prst="rect">
            <a:avLst/>
          </a:prstGeom>
          <a:noFill/>
        </p:spPr>
        <p:txBody>
          <a:bodyPr wrap="square" rtlCol="0">
            <a:spAutoFit/>
          </a:bodyPr>
          <a:lstStyle/>
          <a:p>
            <a:pPr algn="just"/>
            <a:r>
              <a:rPr lang="fr-FR" sz="1400" dirty="0" err="1"/>
              <a:t>Only</a:t>
            </a:r>
            <a:r>
              <a:rPr lang="fr-FR" sz="1400" dirty="0"/>
              <a:t> few </a:t>
            </a:r>
            <a:r>
              <a:rPr lang="fr-FR" sz="1400" dirty="0" err="1"/>
              <a:t>defendants</a:t>
            </a:r>
            <a:r>
              <a:rPr lang="fr-FR" sz="1400" dirty="0"/>
              <a:t> are </a:t>
            </a:r>
            <a:r>
              <a:rPr lang="fr-FR" sz="1400" dirty="0" err="1"/>
              <a:t>preoccupied</a:t>
            </a:r>
            <a:r>
              <a:rPr lang="fr-FR" sz="1400" dirty="0"/>
              <a:t> by the </a:t>
            </a:r>
            <a:r>
              <a:rPr lang="fr-FR" sz="1400" dirty="0" err="1"/>
              <a:t>ongoing</a:t>
            </a:r>
            <a:r>
              <a:rPr lang="fr-FR" sz="1400" dirty="0"/>
              <a:t> situation, and </a:t>
            </a:r>
            <a:r>
              <a:rPr lang="fr-FR" sz="1400" dirty="0" err="1"/>
              <a:t>trying</a:t>
            </a:r>
            <a:r>
              <a:rPr lang="fr-FR" sz="1400" dirty="0"/>
              <a:t> to </a:t>
            </a:r>
            <a:r>
              <a:rPr lang="fr-FR" sz="1400" dirty="0" err="1"/>
              <a:t>keep</a:t>
            </a:r>
            <a:r>
              <a:rPr lang="fr-FR" sz="1400" dirty="0"/>
              <a:t> a </a:t>
            </a:r>
            <a:r>
              <a:rPr lang="fr-FR" sz="1400" dirty="0" err="1"/>
              <a:t>connection</a:t>
            </a:r>
            <a:r>
              <a:rPr lang="fr-FR" sz="1400" dirty="0"/>
              <a:t> with the battle</a:t>
            </a:r>
          </a:p>
          <a:p>
            <a:pPr algn="just"/>
            <a:r>
              <a:rPr lang="fr-FR" sz="1100" dirty="0">
                <a:solidFill>
                  <a:srgbClr val="FF0000"/>
                </a:solidFill>
              </a:rPr>
              <a:t>Peu de défenseurs sont préoccupés par la situation en cours et cherchent à garder une connexion avec la bataille</a:t>
            </a:r>
          </a:p>
        </p:txBody>
      </p:sp>
      <p:sp>
        <p:nvSpPr>
          <p:cNvPr id="18" name="ZoneTexte 17">
            <a:extLst>
              <a:ext uri="{FF2B5EF4-FFF2-40B4-BE49-F238E27FC236}">
                <a16:creationId xmlns:a16="http://schemas.microsoft.com/office/drawing/2014/main" id="{7546EC96-910F-7B26-45F8-013FF7B07AEE}"/>
              </a:ext>
            </a:extLst>
          </p:cNvPr>
          <p:cNvSpPr txBox="1"/>
          <p:nvPr/>
        </p:nvSpPr>
        <p:spPr>
          <a:xfrm>
            <a:off x="9423913" y="3677660"/>
            <a:ext cx="2500609" cy="1631216"/>
          </a:xfrm>
          <a:prstGeom prst="rect">
            <a:avLst/>
          </a:prstGeom>
          <a:noFill/>
        </p:spPr>
        <p:txBody>
          <a:bodyPr wrap="square" rtlCol="0">
            <a:spAutoFit/>
          </a:bodyPr>
          <a:lstStyle/>
          <a:p>
            <a:pPr algn="just"/>
            <a:r>
              <a:rPr lang="fr-FR" sz="1400" dirty="0" err="1"/>
              <a:t>Devirilization</a:t>
            </a:r>
            <a:r>
              <a:rPr lang="fr-FR" sz="1400" dirty="0"/>
              <a:t> of </a:t>
            </a:r>
            <a:r>
              <a:rPr lang="fr-FR" sz="1400" dirty="0" err="1"/>
              <a:t>foreign</a:t>
            </a:r>
            <a:r>
              <a:rPr lang="fr-FR" sz="1400" dirty="0"/>
              <a:t> men : </a:t>
            </a:r>
            <a:r>
              <a:rPr lang="fr-FR" sz="1400" dirty="0" err="1"/>
              <a:t>they</a:t>
            </a:r>
            <a:r>
              <a:rPr lang="fr-FR" sz="1400" dirty="0"/>
              <a:t> are </a:t>
            </a:r>
            <a:r>
              <a:rPr lang="fr-FR" sz="1400" dirty="0" err="1"/>
              <a:t>being</a:t>
            </a:r>
            <a:r>
              <a:rPr lang="fr-FR" sz="1400" dirty="0"/>
              <a:t> </a:t>
            </a:r>
            <a:r>
              <a:rPr lang="fr-FR" sz="1400" dirty="0" err="1"/>
              <a:t>helped</a:t>
            </a:r>
            <a:r>
              <a:rPr lang="fr-FR" sz="1400" dirty="0"/>
              <a:t> by the </a:t>
            </a:r>
            <a:r>
              <a:rPr lang="fr-FR" sz="1400" dirty="0" err="1"/>
              <a:t>women</a:t>
            </a:r>
            <a:r>
              <a:rPr lang="fr-FR" sz="1400" dirty="0"/>
              <a:t>, </a:t>
            </a:r>
            <a:r>
              <a:rPr lang="fr-FR" sz="1400" dirty="0" err="1"/>
              <a:t>who</a:t>
            </a:r>
            <a:r>
              <a:rPr lang="fr-FR" sz="1400" dirty="0"/>
              <a:t> </a:t>
            </a:r>
            <a:r>
              <a:rPr lang="fr-FR" sz="1400" dirty="0" err="1"/>
              <a:t>heal</a:t>
            </a:r>
            <a:r>
              <a:rPr lang="fr-FR" sz="1400" dirty="0"/>
              <a:t> </a:t>
            </a:r>
            <a:r>
              <a:rPr lang="fr-FR" sz="1400" dirty="0" err="1"/>
              <a:t>their</a:t>
            </a:r>
            <a:r>
              <a:rPr lang="fr-FR" sz="1400" dirty="0"/>
              <a:t> </a:t>
            </a:r>
            <a:r>
              <a:rPr lang="fr-FR" sz="1400" dirty="0" err="1"/>
              <a:t>wounds</a:t>
            </a:r>
            <a:endParaRPr lang="fr-FR" sz="1400" dirty="0"/>
          </a:p>
          <a:p>
            <a:pPr algn="just"/>
            <a:r>
              <a:rPr lang="fr-FR" sz="1100" dirty="0">
                <a:solidFill>
                  <a:srgbClr val="FF0000"/>
                </a:solidFill>
              </a:rPr>
              <a:t>Dévirilisation des hommes étrangers : ils sont aidés par les femmes, qui soignent leurs blessures</a:t>
            </a:r>
          </a:p>
        </p:txBody>
      </p:sp>
      <p:sp>
        <p:nvSpPr>
          <p:cNvPr id="19" name="ZoneTexte 18">
            <a:extLst>
              <a:ext uri="{FF2B5EF4-FFF2-40B4-BE49-F238E27FC236}">
                <a16:creationId xmlns:a16="http://schemas.microsoft.com/office/drawing/2014/main" id="{18DE753D-DF33-ACE5-54A6-C1AFE9F7FF51}"/>
              </a:ext>
            </a:extLst>
          </p:cNvPr>
          <p:cNvSpPr txBox="1"/>
          <p:nvPr/>
        </p:nvSpPr>
        <p:spPr>
          <a:xfrm>
            <a:off x="9423913" y="1164404"/>
            <a:ext cx="2628127" cy="2446824"/>
          </a:xfrm>
          <a:prstGeom prst="rect">
            <a:avLst/>
          </a:prstGeom>
          <a:noFill/>
        </p:spPr>
        <p:txBody>
          <a:bodyPr wrap="square" rtlCol="0">
            <a:spAutoFit/>
          </a:bodyPr>
          <a:lstStyle/>
          <a:p>
            <a:pPr algn="just"/>
            <a:r>
              <a:rPr lang="fr-FR" sz="1400" dirty="0"/>
              <a:t>On the 2</a:t>
            </a:r>
            <a:r>
              <a:rPr lang="fr-FR" sz="1400" baseline="30000" dirty="0"/>
              <a:t>nd</a:t>
            </a:r>
            <a:r>
              <a:rPr lang="fr-FR" sz="1400" dirty="0"/>
              <a:t> </a:t>
            </a:r>
            <a:r>
              <a:rPr lang="fr-FR" sz="1400" dirty="0" err="1"/>
              <a:t>register</a:t>
            </a:r>
            <a:r>
              <a:rPr lang="fr-FR" sz="1400" dirty="0"/>
              <a:t>, the </a:t>
            </a:r>
            <a:r>
              <a:rPr lang="fr-FR" sz="1400" dirty="0" err="1"/>
              <a:t>ruler</a:t>
            </a:r>
            <a:r>
              <a:rPr lang="fr-FR" sz="1400" dirty="0"/>
              <a:t> of the </a:t>
            </a:r>
            <a:r>
              <a:rPr lang="fr-FR" sz="1400" dirty="0" err="1"/>
              <a:t>town</a:t>
            </a:r>
            <a:r>
              <a:rPr lang="fr-FR" sz="1400" dirty="0"/>
              <a:t> </a:t>
            </a:r>
            <a:r>
              <a:rPr lang="fr-FR" sz="1400" dirty="0" err="1"/>
              <a:t>is</a:t>
            </a:r>
            <a:r>
              <a:rPr lang="fr-FR" sz="1400" dirty="0"/>
              <a:t> </a:t>
            </a:r>
            <a:r>
              <a:rPr lang="fr-FR" sz="1400" dirty="0" err="1"/>
              <a:t>despairing</a:t>
            </a:r>
            <a:r>
              <a:rPr lang="fr-FR" sz="1400" dirty="0"/>
              <a:t> : </a:t>
            </a:r>
            <a:r>
              <a:rPr lang="fr-FR" sz="1400" dirty="0" err="1"/>
              <a:t>destructuration</a:t>
            </a:r>
            <a:r>
              <a:rPr lang="fr-FR" sz="1400" dirty="0"/>
              <a:t> of a </a:t>
            </a:r>
            <a:r>
              <a:rPr lang="fr-FR" sz="1400" dirty="0" err="1"/>
              <a:t>foreign</a:t>
            </a:r>
            <a:r>
              <a:rPr lang="fr-FR" sz="1400" dirty="0"/>
              <a:t> people, </a:t>
            </a:r>
            <a:r>
              <a:rPr lang="fr-FR" sz="1400" dirty="0" err="1"/>
              <a:t>whose</a:t>
            </a:r>
            <a:r>
              <a:rPr lang="fr-FR" sz="1400" dirty="0"/>
              <a:t> leader </a:t>
            </a:r>
            <a:r>
              <a:rPr lang="fr-FR" sz="1400" dirty="0" err="1"/>
              <a:t>is</a:t>
            </a:r>
            <a:r>
              <a:rPr lang="fr-FR" sz="1400" dirty="0"/>
              <a:t> </a:t>
            </a:r>
            <a:r>
              <a:rPr lang="fr-FR" sz="1400" dirty="0" err="1"/>
              <a:t>uncapable</a:t>
            </a:r>
            <a:r>
              <a:rPr lang="fr-FR" sz="1400" dirty="0"/>
              <a:t> of </a:t>
            </a:r>
            <a:r>
              <a:rPr lang="fr-FR" sz="1400" dirty="0" err="1"/>
              <a:t>defending</a:t>
            </a:r>
            <a:r>
              <a:rPr lang="fr-FR" sz="1400" dirty="0"/>
              <a:t> </a:t>
            </a:r>
            <a:r>
              <a:rPr lang="fr-FR" sz="1400" dirty="0" err="1"/>
              <a:t>his</a:t>
            </a:r>
            <a:r>
              <a:rPr lang="fr-FR" sz="1400" dirty="0"/>
              <a:t> </a:t>
            </a:r>
            <a:r>
              <a:rPr lang="fr-FR" sz="1400" dirty="0" err="1"/>
              <a:t>subjects</a:t>
            </a:r>
            <a:r>
              <a:rPr lang="fr-FR" sz="1400" dirty="0"/>
              <a:t>, as </a:t>
            </a:r>
            <a:r>
              <a:rPr lang="fr-FR" sz="1400" dirty="0" err="1"/>
              <a:t>opposed</a:t>
            </a:r>
            <a:r>
              <a:rPr lang="fr-FR" sz="1400" dirty="0"/>
              <a:t> to the King of Egypt</a:t>
            </a:r>
          </a:p>
          <a:p>
            <a:pPr algn="just"/>
            <a:r>
              <a:rPr lang="fr-FR" sz="1100" dirty="0">
                <a:solidFill>
                  <a:srgbClr val="FF0000"/>
                </a:solidFill>
              </a:rPr>
              <a:t>Sur le 2</a:t>
            </a:r>
            <a:r>
              <a:rPr lang="fr-FR" sz="1100" baseline="30000" dirty="0">
                <a:solidFill>
                  <a:srgbClr val="FF0000"/>
                </a:solidFill>
              </a:rPr>
              <a:t>e</a:t>
            </a:r>
            <a:r>
              <a:rPr lang="fr-FR" sz="1100" dirty="0">
                <a:solidFill>
                  <a:srgbClr val="FF0000"/>
                </a:solidFill>
              </a:rPr>
              <a:t> registre, le souverain de la ville désespère : déstructuration du peuple étranger, dont le roi est incapable de défendre ses sujets, au contraire du roi d’</a:t>
            </a:r>
            <a:r>
              <a:rPr lang="fr-FR" sz="1100" dirty="0" err="1">
                <a:solidFill>
                  <a:srgbClr val="FF0000"/>
                </a:solidFill>
              </a:rPr>
              <a:t>Egypte</a:t>
            </a:r>
            <a:r>
              <a:rPr lang="fr-FR" sz="1100" dirty="0">
                <a:solidFill>
                  <a:srgbClr val="FF0000"/>
                </a:solidFill>
              </a:rPr>
              <a:t>. </a:t>
            </a:r>
          </a:p>
        </p:txBody>
      </p:sp>
      <p:sp>
        <p:nvSpPr>
          <p:cNvPr id="3" name="ZoneTexte 2">
            <a:extLst>
              <a:ext uri="{FF2B5EF4-FFF2-40B4-BE49-F238E27FC236}">
                <a16:creationId xmlns:a16="http://schemas.microsoft.com/office/drawing/2014/main" id="{74405BBB-3571-8FE6-3A15-754DF30C9EEE}"/>
              </a:ext>
            </a:extLst>
          </p:cNvPr>
          <p:cNvSpPr txBox="1"/>
          <p:nvPr/>
        </p:nvSpPr>
        <p:spPr>
          <a:xfrm>
            <a:off x="10087030" y="5681799"/>
            <a:ext cx="2013169" cy="523220"/>
          </a:xfrm>
          <a:prstGeom prst="rect">
            <a:avLst/>
          </a:prstGeom>
          <a:noFill/>
        </p:spPr>
        <p:txBody>
          <a:bodyPr wrap="square" rtlCol="0">
            <a:spAutoFit/>
          </a:bodyPr>
          <a:lstStyle/>
          <a:p>
            <a:r>
              <a:rPr lang="fr-FR" sz="1400" dirty="0" err="1"/>
              <a:t>Medical</a:t>
            </a:r>
            <a:r>
              <a:rPr lang="fr-FR" sz="1400" dirty="0"/>
              <a:t> </a:t>
            </a:r>
            <a:r>
              <a:rPr lang="fr-FR" sz="1400" dirty="0" err="1"/>
              <a:t>aid</a:t>
            </a:r>
            <a:endParaRPr lang="fr-FR" sz="1400" dirty="0"/>
          </a:p>
          <a:p>
            <a:r>
              <a:rPr lang="fr-FR" sz="1400" dirty="0" err="1"/>
              <a:t>Sign</a:t>
            </a:r>
            <a:r>
              <a:rPr lang="fr-FR" sz="1400" dirty="0"/>
              <a:t> of </a:t>
            </a:r>
            <a:r>
              <a:rPr lang="fr-FR" sz="1400" dirty="0" err="1"/>
              <a:t>despair</a:t>
            </a:r>
            <a:endParaRPr lang="fr-FR" sz="1400" dirty="0"/>
          </a:p>
        </p:txBody>
      </p:sp>
      <p:sp>
        <p:nvSpPr>
          <p:cNvPr id="6" name="Étoile : 12 branches 5">
            <a:extLst>
              <a:ext uri="{FF2B5EF4-FFF2-40B4-BE49-F238E27FC236}">
                <a16:creationId xmlns:a16="http://schemas.microsoft.com/office/drawing/2014/main" id="{0000C02E-5D00-D409-FB8B-1911E8255BF3}"/>
              </a:ext>
            </a:extLst>
          </p:cNvPr>
          <p:cNvSpPr/>
          <p:nvPr/>
        </p:nvSpPr>
        <p:spPr>
          <a:xfrm>
            <a:off x="11533140" y="5908570"/>
            <a:ext cx="274434" cy="296449"/>
          </a:xfrm>
          <a:prstGeom prst="star12">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Croix 7">
            <a:extLst>
              <a:ext uri="{FF2B5EF4-FFF2-40B4-BE49-F238E27FC236}">
                <a16:creationId xmlns:a16="http://schemas.microsoft.com/office/drawing/2014/main" id="{15CA3BCB-647E-8156-B517-13861181CBDB}"/>
              </a:ext>
            </a:extLst>
          </p:cNvPr>
          <p:cNvSpPr/>
          <p:nvPr/>
        </p:nvSpPr>
        <p:spPr>
          <a:xfrm>
            <a:off x="11218005" y="5681799"/>
            <a:ext cx="274434" cy="296449"/>
          </a:xfrm>
          <a:prstGeom prst="plus">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27264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061E7F-D11F-0988-711A-39FD92BC017A}"/>
              </a:ext>
            </a:extLst>
          </p:cNvPr>
          <p:cNvSpPr>
            <a:spLocks noGrp="1"/>
          </p:cNvSpPr>
          <p:nvPr>
            <p:ph type="title"/>
          </p:nvPr>
        </p:nvSpPr>
        <p:spPr>
          <a:xfrm>
            <a:off x="247045" y="180976"/>
            <a:ext cx="4157004" cy="1137676"/>
          </a:xfrm>
        </p:spPr>
        <p:txBody>
          <a:bodyPr>
            <a:normAutofit/>
          </a:bodyPr>
          <a:lstStyle/>
          <a:p>
            <a:r>
              <a:rPr lang="fr-FR" sz="1800" dirty="0"/>
              <a:t>2B) Diverse </a:t>
            </a:r>
            <a:r>
              <a:rPr lang="fr-FR" sz="1800" dirty="0" err="1"/>
              <a:t>origins</a:t>
            </a:r>
            <a:r>
              <a:rPr lang="fr-FR" sz="1800" dirty="0"/>
              <a:t> in 11th </a:t>
            </a:r>
            <a:r>
              <a:rPr lang="fr-FR" sz="1800" dirty="0" err="1"/>
              <a:t>dynasty</a:t>
            </a:r>
            <a:r>
              <a:rPr lang="fr-FR" sz="1800" dirty="0"/>
              <a:t> </a:t>
            </a:r>
            <a:r>
              <a:rPr lang="fr-FR" sz="1800" dirty="0" err="1"/>
              <a:t>armies</a:t>
            </a:r>
            <a:br>
              <a:rPr lang="fr-FR" sz="1800" dirty="0"/>
            </a:br>
            <a:r>
              <a:rPr lang="fr-FR" sz="1600" dirty="0">
                <a:solidFill>
                  <a:srgbClr val="FF0000"/>
                </a:solidFill>
              </a:rPr>
              <a:t>La diversité des armées de la XIe dynastie</a:t>
            </a:r>
            <a:endParaRPr lang="fr-FR" sz="1800" dirty="0">
              <a:solidFill>
                <a:srgbClr val="FF0000"/>
              </a:solidFill>
            </a:endParaRPr>
          </a:p>
        </p:txBody>
      </p:sp>
      <p:pic>
        <p:nvPicPr>
          <p:cNvPr id="5" name="Image 4">
            <a:extLst>
              <a:ext uri="{FF2B5EF4-FFF2-40B4-BE49-F238E27FC236}">
                <a16:creationId xmlns:a16="http://schemas.microsoft.com/office/drawing/2014/main" id="{10089576-FB3C-A7A4-4774-C1B6D12C3AF4}"/>
              </a:ext>
            </a:extLst>
          </p:cNvPr>
          <p:cNvPicPr>
            <a:picLocks noChangeAspect="1"/>
          </p:cNvPicPr>
          <p:nvPr/>
        </p:nvPicPr>
        <p:blipFill rotWithShape="1">
          <a:blip r:embed="rId2"/>
          <a:srcRect l="48750" t="36111" r="11250" b="23750"/>
          <a:stretch/>
        </p:blipFill>
        <p:spPr>
          <a:xfrm>
            <a:off x="323245" y="3303088"/>
            <a:ext cx="3311149" cy="1868988"/>
          </a:xfrm>
          <a:prstGeom prst="rect">
            <a:avLst/>
          </a:prstGeom>
        </p:spPr>
      </p:pic>
      <p:pic>
        <p:nvPicPr>
          <p:cNvPr id="6" name="Image 5">
            <a:extLst>
              <a:ext uri="{FF2B5EF4-FFF2-40B4-BE49-F238E27FC236}">
                <a16:creationId xmlns:a16="http://schemas.microsoft.com/office/drawing/2014/main" id="{A763E37C-36B7-328E-E365-FCC3D3047D6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35182" t="61125" r="40859" b="18453"/>
          <a:stretch/>
        </p:blipFill>
        <p:spPr bwMode="auto">
          <a:xfrm>
            <a:off x="323245" y="1486463"/>
            <a:ext cx="3311149" cy="1587369"/>
          </a:xfrm>
          <a:prstGeom prst="rect">
            <a:avLst/>
          </a:prstGeom>
          <a:ln>
            <a:noFill/>
          </a:ln>
          <a:extLst>
            <a:ext uri="{53640926-AAD7-44D8-BBD7-CCE9431645EC}">
              <a14:shadowObscured xmlns:a14="http://schemas.microsoft.com/office/drawing/2010/main"/>
            </a:ext>
          </a:extLst>
        </p:spPr>
      </p:pic>
      <p:sp>
        <p:nvSpPr>
          <p:cNvPr id="7" name="ZoneTexte 6">
            <a:extLst>
              <a:ext uri="{FF2B5EF4-FFF2-40B4-BE49-F238E27FC236}">
                <a16:creationId xmlns:a16="http://schemas.microsoft.com/office/drawing/2014/main" id="{CBA881D3-234C-0AC8-77F6-74635E03973D}"/>
              </a:ext>
            </a:extLst>
          </p:cNvPr>
          <p:cNvSpPr txBox="1"/>
          <p:nvPr/>
        </p:nvSpPr>
        <p:spPr>
          <a:xfrm>
            <a:off x="3738755" y="1464539"/>
            <a:ext cx="1150485" cy="1631216"/>
          </a:xfrm>
          <a:prstGeom prst="rect">
            <a:avLst/>
          </a:prstGeom>
          <a:noFill/>
        </p:spPr>
        <p:txBody>
          <a:bodyPr wrap="square" rtlCol="0">
            <a:spAutoFit/>
          </a:bodyPr>
          <a:lstStyle/>
          <a:p>
            <a:pPr algn="just"/>
            <a:r>
              <a:rPr lang="fr-FR" sz="1400" dirty="0" err="1"/>
              <a:t>Nubian</a:t>
            </a:r>
            <a:r>
              <a:rPr lang="fr-FR" sz="1400" dirty="0"/>
              <a:t> </a:t>
            </a:r>
            <a:r>
              <a:rPr lang="fr-FR" sz="1400" dirty="0" err="1"/>
              <a:t>soldiers</a:t>
            </a:r>
            <a:r>
              <a:rPr lang="fr-FR" sz="1400" dirty="0"/>
              <a:t> from Tomb 3</a:t>
            </a:r>
          </a:p>
          <a:p>
            <a:pPr algn="just"/>
            <a:r>
              <a:rPr lang="fr-FR" sz="1100" dirty="0">
                <a:solidFill>
                  <a:srgbClr val="FF0000"/>
                </a:solidFill>
              </a:rPr>
              <a:t>Soldats nubiens de la tombe 3 (</a:t>
            </a:r>
            <a:r>
              <a:rPr lang="fr-FR" sz="1100" dirty="0" err="1">
                <a:solidFill>
                  <a:srgbClr val="FF0000"/>
                </a:solidFill>
              </a:rPr>
              <a:t>Setka</a:t>
            </a:r>
            <a:r>
              <a:rPr lang="fr-FR" sz="1100" dirty="0">
                <a:solidFill>
                  <a:srgbClr val="FF0000"/>
                </a:solidFill>
              </a:rPr>
              <a:t>)</a:t>
            </a:r>
          </a:p>
        </p:txBody>
      </p:sp>
      <p:sp>
        <p:nvSpPr>
          <p:cNvPr id="8" name="ZoneTexte 7">
            <a:extLst>
              <a:ext uri="{FF2B5EF4-FFF2-40B4-BE49-F238E27FC236}">
                <a16:creationId xmlns:a16="http://schemas.microsoft.com/office/drawing/2014/main" id="{C1845C6D-9EE8-4478-1401-D9E82CC27A79}"/>
              </a:ext>
            </a:extLst>
          </p:cNvPr>
          <p:cNvSpPr txBox="1"/>
          <p:nvPr/>
        </p:nvSpPr>
        <p:spPr>
          <a:xfrm>
            <a:off x="3738755" y="3429000"/>
            <a:ext cx="1243791" cy="1415772"/>
          </a:xfrm>
          <a:prstGeom prst="rect">
            <a:avLst/>
          </a:prstGeom>
          <a:noFill/>
        </p:spPr>
        <p:txBody>
          <a:bodyPr wrap="square" rtlCol="0">
            <a:spAutoFit/>
          </a:bodyPr>
          <a:lstStyle/>
          <a:p>
            <a:pPr algn="just"/>
            <a:r>
              <a:rPr lang="fr-FR" sz="1400" dirty="0" err="1"/>
              <a:t>Asiatics</a:t>
            </a:r>
            <a:r>
              <a:rPr lang="fr-FR" sz="1400" dirty="0"/>
              <a:t> </a:t>
            </a:r>
            <a:r>
              <a:rPr lang="fr-FR" sz="1400" dirty="0" err="1"/>
              <a:t>soldiers</a:t>
            </a:r>
            <a:r>
              <a:rPr lang="fr-FR" sz="1400" dirty="0"/>
              <a:t> from Tomb 9</a:t>
            </a:r>
          </a:p>
          <a:p>
            <a:pPr algn="just"/>
            <a:r>
              <a:rPr lang="fr-FR" sz="1100" dirty="0">
                <a:solidFill>
                  <a:srgbClr val="FF0000"/>
                </a:solidFill>
              </a:rPr>
              <a:t>Soldats asiatiques de la tombe 9 (Khnoumhotep)</a:t>
            </a:r>
          </a:p>
        </p:txBody>
      </p:sp>
      <p:pic>
        <p:nvPicPr>
          <p:cNvPr id="9" name="Image 8" descr="Une image contenant texte&#10;&#10;Description générée automatiquement">
            <a:extLst>
              <a:ext uri="{FF2B5EF4-FFF2-40B4-BE49-F238E27FC236}">
                <a16:creationId xmlns:a16="http://schemas.microsoft.com/office/drawing/2014/main" id="{B4EBFD9D-D352-35A9-EBFE-E10B7F561AB9}"/>
              </a:ext>
            </a:extLst>
          </p:cNvPr>
          <p:cNvPicPr>
            <a:picLocks noChangeAspect="1"/>
          </p:cNvPicPr>
          <p:nvPr/>
        </p:nvPicPr>
        <p:blipFill rotWithShape="1">
          <a:blip r:embed="rId5"/>
          <a:srcRect l="35423" t="54606" r="47436" b="34925"/>
          <a:stretch/>
        </p:blipFill>
        <p:spPr bwMode="auto">
          <a:xfrm>
            <a:off x="323245" y="5371538"/>
            <a:ext cx="3311149" cy="1137676"/>
          </a:xfrm>
          <a:prstGeom prst="rect">
            <a:avLst/>
          </a:prstGeom>
          <a:ln>
            <a:noFill/>
          </a:ln>
          <a:extLst>
            <a:ext uri="{53640926-AAD7-44D8-BBD7-CCE9431645EC}">
              <a14:shadowObscured xmlns:a14="http://schemas.microsoft.com/office/drawing/2010/main"/>
            </a:ext>
          </a:extLst>
        </p:spPr>
      </p:pic>
      <p:sp>
        <p:nvSpPr>
          <p:cNvPr id="10" name="ZoneTexte 9">
            <a:extLst>
              <a:ext uri="{FF2B5EF4-FFF2-40B4-BE49-F238E27FC236}">
                <a16:creationId xmlns:a16="http://schemas.microsoft.com/office/drawing/2014/main" id="{8443C782-149A-300D-32F7-94BD5AC20617}"/>
              </a:ext>
            </a:extLst>
          </p:cNvPr>
          <p:cNvSpPr txBox="1"/>
          <p:nvPr/>
        </p:nvSpPr>
        <p:spPr>
          <a:xfrm>
            <a:off x="3738755" y="5317128"/>
            <a:ext cx="1150485" cy="1246495"/>
          </a:xfrm>
          <a:prstGeom prst="rect">
            <a:avLst/>
          </a:prstGeom>
          <a:noFill/>
        </p:spPr>
        <p:txBody>
          <a:bodyPr wrap="square" rtlCol="0">
            <a:spAutoFit/>
          </a:bodyPr>
          <a:lstStyle/>
          <a:p>
            <a:pPr algn="just"/>
            <a:r>
              <a:rPr lang="fr-FR" sz="1400" dirty="0" err="1"/>
              <a:t>Libyans</a:t>
            </a:r>
            <a:r>
              <a:rPr lang="fr-FR" sz="1400" dirty="0"/>
              <a:t> (?) from Tomb 8</a:t>
            </a:r>
          </a:p>
          <a:p>
            <a:pPr algn="just"/>
            <a:r>
              <a:rPr lang="fr-FR" sz="1100" dirty="0">
                <a:solidFill>
                  <a:srgbClr val="FF0000"/>
                </a:solidFill>
              </a:rPr>
              <a:t>Libyens (?) de la tombe 8 (</a:t>
            </a:r>
            <a:r>
              <a:rPr lang="fr-FR" sz="1100" dirty="0" err="1">
                <a:solidFill>
                  <a:srgbClr val="FF0000"/>
                </a:solidFill>
              </a:rPr>
              <a:t>Khety</a:t>
            </a:r>
            <a:r>
              <a:rPr lang="fr-FR" sz="1100" dirty="0">
                <a:solidFill>
                  <a:srgbClr val="FF0000"/>
                </a:solidFill>
              </a:rPr>
              <a:t>)</a:t>
            </a:r>
          </a:p>
        </p:txBody>
      </p:sp>
      <p:pic>
        <p:nvPicPr>
          <p:cNvPr id="12" name="Image 11">
            <a:extLst>
              <a:ext uri="{FF2B5EF4-FFF2-40B4-BE49-F238E27FC236}">
                <a16:creationId xmlns:a16="http://schemas.microsoft.com/office/drawing/2014/main" id="{BEC1916D-D6BD-B175-2D26-EBA751493CB1}"/>
              </a:ext>
            </a:extLst>
          </p:cNvPr>
          <p:cNvPicPr>
            <a:picLocks noChangeAspect="1"/>
          </p:cNvPicPr>
          <p:nvPr/>
        </p:nvPicPr>
        <p:blipFill rotWithShape="1">
          <a:blip r:embed="rId6"/>
          <a:srcRect l="26785" t="45306" r="44440" b="30068"/>
          <a:stretch/>
        </p:blipFill>
        <p:spPr>
          <a:xfrm>
            <a:off x="5144277" y="1435727"/>
            <a:ext cx="3508310" cy="1688840"/>
          </a:xfrm>
          <a:prstGeom prst="rect">
            <a:avLst/>
          </a:prstGeom>
        </p:spPr>
      </p:pic>
      <p:pic>
        <p:nvPicPr>
          <p:cNvPr id="13" name="Image 12" descr="Une image contenant texte&#10;&#10;Description générée automatiquement">
            <a:extLst>
              <a:ext uri="{FF2B5EF4-FFF2-40B4-BE49-F238E27FC236}">
                <a16:creationId xmlns:a16="http://schemas.microsoft.com/office/drawing/2014/main" id="{A4D98595-1A3C-F307-DD8C-ADEBACD2B1D3}"/>
              </a:ext>
            </a:extLst>
          </p:cNvPr>
          <p:cNvPicPr>
            <a:picLocks noChangeAspect="1"/>
          </p:cNvPicPr>
          <p:nvPr/>
        </p:nvPicPr>
        <p:blipFill rotWithShape="1">
          <a:blip r:embed="rId7"/>
          <a:srcRect l="2226" t="54917" r="63605" b="19756"/>
          <a:stretch/>
        </p:blipFill>
        <p:spPr bwMode="auto">
          <a:xfrm>
            <a:off x="5144277" y="3369422"/>
            <a:ext cx="3681919" cy="1534927"/>
          </a:xfrm>
          <a:prstGeom prst="rect">
            <a:avLst/>
          </a:prstGeom>
          <a:ln>
            <a:noFill/>
          </a:ln>
          <a:extLst>
            <a:ext uri="{53640926-AAD7-44D8-BBD7-CCE9431645EC}">
              <a14:shadowObscured xmlns:a14="http://schemas.microsoft.com/office/drawing/2010/main"/>
            </a:ext>
          </a:extLst>
        </p:spPr>
      </p:pic>
      <p:sp>
        <p:nvSpPr>
          <p:cNvPr id="14" name="ZoneTexte 13">
            <a:extLst>
              <a:ext uri="{FF2B5EF4-FFF2-40B4-BE49-F238E27FC236}">
                <a16:creationId xmlns:a16="http://schemas.microsoft.com/office/drawing/2014/main" id="{3D16CA87-7E11-80BF-CA39-B144F6AC4874}"/>
              </a:ext>
            </a:extLst>
          </p:cNvPr>
          <p:cNvSpPr txBox="1"/>
          <p:nvPr/>
        </p:nvSpPr>
        <p:spPr>
          <a:xfrm>
            <a:off x="4803515" y="151143"/>
            <a:ext cx="6569335" cy="1077218"/>
          </a:xfrm>
          <a:prstGeom prst="rect">
            <a:avLst/>
          </a:prstGeom>
          <a:noFill/>
        </p:spPr>
        <p:txBody>
          <a:bodyPr wrap="square" rtlCol="0">
            <a:spAutoFit/>
          </a:bodyPr>
          <a:lstStyle/>
          <a:p>
            <a:pPr algn="just"/>
            <a:r>
              <a:rPr lang="fr-FR" sz="1400" dirty="0"/>
              <a:t>In Beni Hasan and Thebes </a:t>
            </a:r>
            <a:r>
              <a:rPr lang="fr-FR" sz="1400" dirty="0" err="1"/>
              <a:t>scenes</a:t>
            </a:r>
            <a:r>
              <a:rPr lang="fr-FR" sz="1400" dirty="0"/>
              <a:t>, the Egyptian </a:t>
            </a:r>
            <a:r>
              <a:rPr lang="fr-FR" sz="1400" dirty="0" err="1"/>
              <a:t>army</a:t>
            </a:r>
            <a:r>
              <a:rPr lang="fr-FR" sz="1400" dirty="0"/>
              <a:t> comprises </a:t>
            </a:r>
            <a:r>
              <a:rPr lang="fr-FR" sz="1400" dirty="0" err="1"/>
              <a:t>Nubian</a:t>
            </a:r>
            <a:r>
              <a:rPr lang="fr-FR" sz="1400" dirty="0"/>
              <a:t>, </a:t>
            </a:r>
            <a:r>
              <a:rPr lang="fr-FR" sz="1400" dirty="0" err="1"/>
              <a:t>Asiatics</a:t>
            </a:r>
            <a:r>
              <a:rPr lang="fr-FR" sz="1400" dirty="0"/>
              <a:t>, and </a:t>
            </a:r>
            <a:r>
              <a:rPr lang="fr-FR" sz="1400" dirty="0" err="1"/>
              <a:t>maybe</a:t>
            </a:r>
            <a:r>
              <a:rPr lang="fr-FR" sz="1400" dirty="0"/>
              <a:t> </a:t>
            </a:r>
            <a:r>
              <a:rPr lang="fr-FR" sz="1400" dirty="0" err="1"/>
              <a:t>Libyans</a:t>
            </a:r>
            <a:r>
              <a:rPr lang="fr-FR" sz="1400" dirty="0"/>
              <a:t> </a:t>
            </a:r>
            <a:r>
              <a:rPr lang="fr-FR" sz="1400" dirty="0" err="1"/>
              <a:t>soldiers</a:t>
            </a:r>
            <a:r>
              <a:rPr lang="fr-FR" sz="1400" dirty="0"/>
              <a:t> : </a:t>
            </a:r>
            <a:r>
              <a:rPr lang="fr-FR" sz="1400" dirty="0" err="1"/>
              <a:t>great</a:t>
            </a:r>
            <a:r>
              <a:rPr lang="fr-FR" sz="1400" dirty="0"/>
              <a:t> </a:t>
            </a:r>
            <a:r>
              <a:rPr lang="fr-FR" sz="1400" dirty="0" err="1"/>
              <a:t>diversity</a:t>
            </a:r>
            <a:r>
              <a:rPr lang="fr-FR" sz="1400" dirty="0"/>
              <a:t> </a:t>
            </a:r>
            <a:r>
              <a:rPr lang="fr-FR" sz="1400" dirty="0" err="1"/>
              <a:t>inside</a:t>
            </a:r>
            <a:r>
              <a:rPr lang="fr-FR" sz="1400" dirty="0"/>
              <a:t> the (</a:t>
            </a:r>
            <a:r>
              <a:rPr lang="fr-FR" sz="1400" dirty="0" err="1"/>
              <a:t>victorious</a:t>
            </a:r>
            <a:r>
              <a:rPr lang="fr-FR" sz="1400" dirty="0"/>
              <a:t> and </a:t>
            </a:r>
            <a:r>
              <a:rPr lang="fr-FR" sz="1400" dirty="0" err="1"/>
              <a:t>legitimate</a:t>
            </a:r>
            <a:r>
              <a:rPr lang="fr-FR" sz="1400" dirty="0"/>
              <a:t>) </a:t>
            </a:r>
            <a:r>
              <a:rPr lang="fr-FR" sz="1400" dirty="0" err="1"/>
              <a:t>army</a:t>
            </a:r>
            <a:endParaRPr lang="fr-FR" sz="1400" dirty="0"/>
          </a:p>
          <a:p>
            <a:pPr algn="just"/>
            <a:r>
              <a:rPr lang="fr-FR" sz="1100" dirty="0">
                <a:solidFill>
                  <a:srgbClr val="FF0000"/>
                </a:solidFill>
              </a:rPr>
              <a:t>A Thèbes et Beni Hassan, l’armée égyptienne comprend des soldats nubiens, asiatiques et peut-être libyens : grande diversité dans l’armée (victorieuse et légitime)</a:t>
            </a:r>
          </a:p>
        </p:txBody>
      </p:sp>
      <p:sp>
        <p:nvSpPr>
          <p:cNvPr id="15" name="ZoneTexte 14">
            <a:extLst>
              <a:ext uri="{FF2B5EF4-FFF2-40B4-BE49-F238E27FC236}">
                <a16:creationId xmlns:a16="http://schemas.microsoft.com/office/drawing/2014/main" id="{D4068A6C-B8D8-81EF-01BF-7414FE630B71}"/>
              </a:ext>
            </a:extLst>
          </p:cNvPr>
          <p:cNvSpPr txBox="1"/>
          <p:nvPr/>
        </p:nvSpPr>
        <p:spPr>
          <a:xfrm>
            <a:off x="8907624" y="1435727"/>
            <a:ext cx="3131976" cy="2015936"/>
          </a:xfrm>
          <a:prstGeom prst="rect">
            <a:avLst/>
          </a:prstGeom>
          <a:noFill/>
        </p:spPr>
        <p:txBody>
          <a:bodyPr wrap="square" rtlCol="0">
            <a:spAutoFit/>
          </a:bodyPr>
          <a:lstStyle/>
          <a:p>
            <a:pPr algn="just"/>
            <a:r>
              <a:rPr lang="fr-FR" sz="1400" dirty="0"/>
              <a:t>Tomb 11 (Intef) : the </a:t>
            </a:r>
            <a:r>
              <a:rPr lang="fr-FR" sz="1400" dirty="0" err="1"/>
              <a:t>Nubians</a:t>
            </a:r>
            <a:r>
              <a:rPr lang="fr-FR" sz="1400" dirty="0"/>
              <a:t> are </a:t>
            </a:r>
            <a:r>
              <a:rPr lang="fr-FR" sz="1400" dirty="0" err="1"/>
              <a:t>integrated</a:t>
            </a:r>
            <a:r>
              <a:rPr lang="fr-FR" sz="1400" dirty="0"/>
              <a:t> </a:t>
            </a:r>
            <a:r>
              <a:rPr lang="fr-FR" sz="1400" dirty="0" err="1"/>
              <a:t>into</a:t>
            </a:r>
            <a:r>
              <a:rPr lang="fr-FR" sz="1400" dirty="0"/>
              <a:t> Egyptian </a:t>
            </a:r>
            <a:r>
              <a:rPr lang="fr-FR" sz="1400" dirty="0" err="1"/>
              <a:t>batallions</a:t>
            </a:r>
            <a:r>
              <a:rPr lang="fr-FR" sz="1400" dirty="0"/>
              <a:t> and are not </a:t>
            </a:r>
            <a:r>
              <a:rPr lang="fr-FR" sz="1400" dirty="0" err="1"/>
              <a:t>separated</a:t>
            </a:r>
            <a:r>
              <a:rPr lang="fr-FR" sz="1400" dirty="0"/>
              <a:t>. </a:t>
            </a:r>
            <a:r>
              <a:rPr lang="fr-FR" sz="1400" dirty="0" err="1"/>
              <a:t>They</a:t>
            </a:r>
            <a:r>
              <a:rPr lang="fr-FR" sz="1400" dirty="0"/>
              <a:t> </a:t>
            </a:r>
            <a:r>
              <a:rPr lang="fr-FR" sz="1400" dirty="0" err="1"/>
              <a:t>may</a:t>
            </a:r>
            <a:r>
              <a:rPr lang="fr-FR" sz="1400" dirty="0"/>
              <a:t> not </a:t>
            </a:r>
            <a:r>
              <a:rPr lang="fr-FR" sz="1400" dirty="0" err="1"/>
              <a:t>be</a:t>
            </a:r>
            <a:r>
              <a:rPr lang="fr-FR" sz="1400" dirty="0"/>
              <a:t> </a:t>
            </a:r>
            <a:r>
              <a:rPr lang="fr-FR" sz="1400" dirty="0" err="1"/>
              <a:t>mercenaries</a:t>
            </a:r>
            <a:r>
              <a:rPr lang="fr-FR" sz="1400" dirty="0"/>
              <a:t>, but </a:t>
            </a:r>
            <a:r>
              <a:rPr lang="fr-FR" sz="1400" dirty="0" err="1"/>
              <a:t>Nubians</a:t>
            </a:r>
            <a:r>
              <a:rPr lang="fr-FR" sz="1400" dirty="0"/>
              <a:t> living in Egypt and </a:t>
            </a:r>
            <a:r>
              <a:rPr lang="fr-FR" sz="1400" dirty="0" err="1"/>
              <a:t>fighting</a:t>
            </a:r>
            <a:r>
              <a:rPr lang="fr-FR" sz="1400" dirty="0"/>
              <a:t> for the </a:t>
            </a:r>
            <a:r>
              <a:rPr lang="fr-FR" sz="1400" dirty="0" err="1"/>
              <a:t>king</a:t>
            </a:r>
            <a:endParaRPr lang="fr-FR" sz="1400" dirty="0"/>
          </a:p>
          <a:p>
            <a:pPr algn="just"/>
            <a:r>
              <a:rPr lang="fr-FR" sz="1100" dirty="0">
                <a:solidFill>
                  <a:srgbClr val="FF0000"/>
                </a:solidFill>
              </a:rPr>
              <a:t>Les Nubiens sont intégrés dans les bataillons égyptiens et ne sont pas séparés : ils ne sont probablement pas des mercenaires, mais des Nubiens vivant en Égypte et combattant pour le roi </a:t>
            </a:r>
          </a:p>
        </p:txBody>
      </p:sp>
      <p:sp>
        <p:nvSpPr>
          <p:cNvPr id="16" name="ZoneTexte 15">
            <a:extLst>
              <a:ext uri="{FF2B5EF4-FFF2-40B4-BE49-F238E27FC236}">
                <a16:creationId xmlns:a16="http://schemas.microsoft.com/office/drawing/2014/main" id="{513AF790-8265-00A2-89EB-CE6B782EB487}"/>
              </a:ext>
            </a:extLst>
          </p:cNvPr>
          <p:cNvSpPr txBox="1"/>
          <p:nvPr/>
        </p:nvSpPr>
        <p:spPr>
          <a:xfrm>
            <a:off x="8973701" y="3522889"/>
            <a:ext cx="2724755" cy="2015936"/>
          </a:xfrm>
          <a:prstGeom prst="rect">
            <a:avLst/>
          </a:prstGeom>
          <a:noFill/>
        </p:spPr>
        <p:txBody>
          <a:bodyPr wrap="square" rtlCol="0">
            <a:spAutoFit/>
          </a:bodyPr>
          <a:lstStyle/>
          <a:p>
            <a:pPr algn="just"/>
            <a:r>
              <a:rPr lang="fr-FR" sz="1400" dirty="0"/>
              <a:t>Tomb 8 : </a:t>
            </a:r>
            <a:r>
              <a:rPr lang="fr-FR" sz="1400" dirty="0" err="1"/>
              <a:t>Nubians</a:t>
            </a:r>
            <a:r>
              <a:rPr lang="fr-FR" sz="1400" dirty="0"/>
              <a:t> </a:t>
            </a:r>
            <a:r>
              <a:rPr lang="fr-FR" sz="1400" dirty="0" err="1"/>
              <a:t>doing</a:t>
            </a:r>
            <a:r>
              <a:rPr lang="fr-FR" sz="1400" dirty="0"/>
              <a:t> a </a:t>
            </a:r>
            <a:r>
              <a:rPr lang="fr-FR" sz="1400" dirty="0" err="1"/>
              <a:t>war</a:t>
            </a:r>
            <a:r>
              <a:rPr lang="fr-FR" sz="1400" dirty="0"/>
              <a:t> dance </a:t>
            </a:r>
            <a:r>
              <a:rPr lang="fr-FR" sz="1400" dirty="0" err="1"/>
              <a:t>before</a:t>
            </a:r>
            <a:r>
              <a:rPr lang="fr-FR" sz="1400" dirty="0"/>
              <a:t> the </a:t>
            </a:r>
            <a:r>
              <a:rPr lang="fr-FR" sz="1400" dirty="0" err="1"/>
              <a:t>fight</a:t>
            </a:r>
            <a:r>
              <a:rPr lang="fr-FR" sz="1400" dirty="0"/>
              <a:t> : </a:t>
            </a:r>
            <a:r>
              <a:rPr lang="fr-FR" sz="1400" dirty="0" err="1"/>
              <a:t>ethnographic</a:t>
            </a:r>
            <a:r>
              <a:rPr lang="fr-FR" sz="1400" dirty="0"/>
              <a:t> description  </a:t>
            </a:r>
            <a:r>
              <a:rPr lang="fr-FR" sz="1400" dirty="0" err="1"/>
              <a:t>creating</a:t>
            </a:r>
            <a:r>
              <a:rPr lang="fr-FR" sz="1400" dirty="0"/>
              <a:t> a </a:t>
            </a:r>
            <a:r>
              <a:rPr lang="fr-FR" sz="1400" dirty="0" err="1"/>
              <a:t>sense</a:t>
            </a:r>
            <a:r>
              <a:rPr lang="fr-FR" sz="1400" dirty="0"/>
              <a:t> of </a:t>
            </a:r>
            <a:r>
              <a:rPr lang="fr-FR" sz="1400" dirty="0" err="1"/>
              <a:t>diversity</a:t>
            </a:r>
            <a:r>
              <a:rPr lang="fr-FR" sz="1400" dirty="0"/>
              <a:t> </a:t>
            </a:r>
            <a:r>
              <a:rPr lang="fr-FR" sz="1400" dirty="0" err="1"/>
              <a:t>working</a:t>
            </a:r>
            <a:r>
              <a:rPr lang="fr-FR" sz="1400" dirty="0"/>
              <a:t> </a:t>
            </a:r>
            <a:r>
              <a:rPr lang="fr-FR" sz="1400" dirty="0" err="1"/>
              <a:t>together</a:t>
            </a:r>
            <a:endParaRPr lang="fr-FR" sz="1400" dirty="0"/>
          </a:p>
          <a:p>
            <a:pPr algn="just"/>
            <a:r>
              <a:rPr lang="fr-FR" sz="1100" dirty="0">
                <a:solidFill>
                  <a:srgbClr val="FF0000"/>
                </a:solidFill>
              </a:rPr>
              <a:t>Des Nubiens font une dance guerrière avant le combat : description ethnographique qui crée une impression de diversité travaillant ensemble</a:t>
            </a:r>
          </a:p>
        </p:txBody>
      </p:sp>
      <p:sp>
        <p:nvSpPr>
          <p:cNvPr id="17" name="ZoneTexte 16">
            <a:extLst>
              <a:ext uri="{FF2B5EF4-FFF2-40B4-BE49-F238E27FC236}">
                <a16:creationId xmlns:a16="http://schemas.microsoft.com/office/drawing/2014/main" id="{A97CE73F-684F-288A-AE15-4E99FF69202B}"/>
              </a:ext>
            </a:extLst>
          </p:cNvPr>
          <p:cNvSpPr txBox="1"/>
          <p:nvPr/>
        </p:nvSpPr>
        <p:spPr>
          <a:xfrm>
            <a:off x="5239527" y="5800055"/>
            <a:ext cx="6133323" cy="892552"/>
          </a:xfrm>
          <a:prstGeom prst="rect">
            <a:avLst/>
          </a:prstGeom>
          <a:noFill/>
        </p:spPr>
        <p:txBody>
          <a:bodyPr wrap="square" rtlCol="0">
            <a:spAutoFit/>
          </a:bodyPr>
          <a:lstStyle/>
          <a:p>
            <a:pPr algn="just"/>
            <a:r>
              <a:rPr lang="fr-FR" sz="1400" dirty="0"/>
              <a:t>In </a:t>
            </a:r>
            <a:r>
              <a:rPr lang="fr-FR" sz="1400" dirty="0" err="1"/>
              <a:t>general</a:t>
            </a:r>
            <a:r>
              <a:rPr lang="fr-FR" sz="1400" dirty="0"/>
              <a:t>, </a:t>
            </a:r>
            <a:r>
              <a:rPr lang="fr-FR" sz="1400" dirty="0" err="1"/>
              <a:t>these</a:t>
            </a:r>
            <a:r>
              <a:rPr lang="fr-FR" sz="1400" dirty="0"/>
              <a:t> </a:t>
            </a:r>
            <a:r>
              <a:rPr lang="fr-FR" sz="1400" dirty="0" err="1"/>
              <a:t>armies</a:t>
            </a:r>
            <a:r>
              <a:rPr lang="fr-FR" sz="1400" dirty="0"/>
              <a:t> are </a:t>
            </a:r>
            <a:r>
              <a:rPr lang="fr-FR" sz="1400" dirty="0" err="1"/>
              <a:t>heterogeneous</a:t>
            </a:r>
            <a:r>
              <a:rPr lang="fr-FR" sz="1400" dirty="0"/>
              <a:t> : </a:t>
            </a:r>
            <a:r>
              <a:rPr lang="fr-FR" sz="1400" dirty="0" err="1"/>
              <a:t>there</a:t>
            </a:r>
            <a:r>
              <a:rPr lang="fr-FR" sz="1400" dirty="0"/>
              <a:t> </a:t>
            </a:r>
            <a:r>
              <a:rPr lang="fr-FR" sz="1400" dirty="0" err="1"/>
              <a:t>is</a:t>
            </a:r>
            <a:r>
              <a:rPr lang="fr-FR" sz="1400" dirty="0"/>
              <a:t> no </a:t>
            </a:r>
            <a:r>
              <a:rPr lang="fr-FR" sz="1400" dirty="0" err="1"/>
              <a:t>link</a:t>
            </a:r>
            <a:r>
              <a:rPr lang="fr-FR" sz="1400" dirty="0"/>
              <a:t> </a:t>
            </a:r>
            <a:r>
              <a:rPr lang="fr-FR" sz="1400" dirty="0" err="1"/>
              <a:t>between</a:t>
            </a:r>
            <a:r>
              <a:rPr lang="fr-FR" sz="1400" dirty="0"/>
              <a:t> </a:t>
            </a:r>
            <a:r>
              <a:rPr lang="fr-FR" sz="1400" dirty="0" err="1"/>
              <a:t>ethnic</a:t>
            </a:r>
            <a:r>
              <a:rPr lang="fr-FR" sz="1400" dirty="0"/>
              <a:t> </a:t>
            </a:r>
            <a:r>
              <a:rPr lang="fr-FR" sz="1400" dirty="0" err="1"/>
              <a:t>unity</a:t>
            </a:r>
            <a:r>
              <a:rPr lang="fr-FR" sz="1400" dirty="0"/>
              <a:t> and </a:t>
            </a:r>
            <a:r>
              <a:rPr lang="fr-FR" sz="1400" dirty="0" err="1"/>
              <a:t>success</a:t>
            </a:r>
            <a:r>
              <a:rPr lang="fr-FR" sz="1400" dirty="0"/>
              <a:t>, </a:t>
            </a:r>
            <a:r>
              <a:rPr lang="fr-FR" sz="1400" dirty="0" err="1"/>
              <a:t>contrary</a:t>
            </a:r>
            <a:r>
              <a:rPr lang="fr-FR" sz="1400" dirty="0"/>
              <a:t> to </a:t>
            </a:r>
            <a:r>
              <a:rPr lang="fr-FR" sz="1400" dirty="0" err="1"/>
              <a:t>some</a:t>
            </a:r>
            <a:r>
              <a:rPr lang="fr-FR" sz="1400" dirty="0"/>
              <a:t> New Kingdom </a:t>
            </a:r>
            <a:r>
              <a:rPr lang="fr-FR" sz="1400" dirty="0" err="1"/>
              <a:t>iconography</a:t>
            </a:r>
            <a:endParaRPr lang="fr-FR" sz="1400" dirty="0"/>
          </a:p>
          <a:p>
            <a:pPr algn="just"/>
            <a:r>
              <a:rPr lang="fr-FR" sz="1100" dirty="0">
                <a:solidFill>
                  <a:srgbClr val="FF0000"/>
                </a:solidFill>
              </a:rPr>
              <a:t>De façon générale, ces armées sont hétérogènes : pas de lien entre l’unité ethnique et le succès, au contraire d’une partie de l’iconographie du Nouvel Empire </a:t>
            </a:r>
          </a:p>
        </p:txBody>
      </p:sp>
      <p:sp>
        <p:nvSpPr>
          <p:cNvPr id="18" name="Rectangle : coins arrondis 17">
            <a:extLst>
              <a:ext uri="{FF2B5EF4-FFF2-40B4-BE49-F238E27FC236}">
                <a16:creationId xmlns:a16="http://schemas.microsoft.com/office/drawing/2014/main" id="{4E65BC54-B43A-CE3C-4B5D-4E1105DA1425}"/>
              </a:ext>
            </a:extLst>
          </p:cNvPr>
          <p:cNvSpPr/>
          <p:nvPr/>
        </p:nvSpPr>
        <p:spPr>
          <a:xfrm>
            <a:off x="5243804" y="5784980"/>
            <a:ext cx="6129046" cy="921877"/>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528410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D10EBF-A59A-9533-D3B3-9467979E8B0D}"/>
              </a:ext>
            </a:extLst>
          </p:cNvPr>
          <p:cNvSpPr>
            <a:spLocks noGrp="1"/>
          </p:cNvSpPr>
          <p:nvPr>
            <p:ph type="title"/>
          </p:nvPr>
        </p:nvSpPr>
        <p:spPr>
          <a:xfrm>
            <a:off x="139355" y="121298"/>
            <a:ext cx="4861854" cy="1326321"/>
          </a:xfrm>
        </p:spPr>
        <p:txBody>
          <a:bodyPr>
            <a:normAutofit fontScale="90000"/>
          </a:bodyPr>
          <a:lstStyle/>
          <a:p>
            <a:r>
              <a:rPr lang="fr-FR" sz="3600" dirty="0">
                <a:latin typeface="Gloucester MT Extra Condensed" panose="02030808020601010101" pitchFamily="18" charset="0"/>
              </a:rPr>
              <a:t>3) The </a:t>
            </a:r>
            <a:r>
              <a:rPr lang="fr-FR" sz="3600" dirty="0" err="1">
                <a:latin typeface="Gloucester MT Extra Condensed" panose="02030808020601010101" pitchFamily="18" charset="0"/>
              </a:rPr>
              <a:t>iconography</a:t>
            </a:r>
            <a:r>
              <a:rPr lang="fr-FR" sz="3600" dirty="0">
                <a:latin typeface="Gloucester MT Extra Condensed" panose="02030808020601010101" pitchFamily="18" charset="0"/>
              </a:rPr>
              <a:t> of Violence</a:t>
            </a:r>
            <a:br>
              <a:rPr lang="fr-FR" dirty="0">
                <a:latin typeface="Gloucester MT Extra Condensed" panose="02030808020601010101" pitchFamily="18" charset="0"/>
              </a:rPr>
            </a:br>
            <a:r>
              <a:rPr lang="fr-FR" sz="2400" dirty="0">
                <a:solidFill>
                  <a:srgbClr val="FF0000"/>
                </a:solidFill>
                <a:latin typeface="Gloucester MT Extra Condensed" panose="02030808020601010101" pitchFamily="18" charset="0"/>
              </a:rPr>
              <a:t>l’iconographie de la violence</a:t>
            </a:r>
            <a:endParaRPr lang="fr-FR" dirty="0">
              <a:solidFill>
                <a:srgbClr val="FF0000"/>
              </a:solidFill>
              <a:latin typeface="Gloucester MT Extra Condensed" panose="02030808020601010101" pitchFamily="18" charset="0"/>
            </a:endParaRPr>
          </a:p>
        </p:txBody>
      </p:sp>
      <p:sp>
        <p:nvSpPr>
          <p:cNvPr id="5" name="ZoneTexte 4">
            <a:extLst>
              <a:ext uri="{FF2B5EF4-FFF2-40B4-BE49-F238E27FC236}">
                <a16:creationId xmlns:a16="http://schemas.microsoft.com/office/drawing/2014/main" id="{22B6FCE2-3B8F-AC29-B2AC-4A6385C836BD}"/>
              </a:ext>
            </a:extLst>
          </p:cNvPr>
          <p:cNvSpPr txBox="1"/>
          <p:nvPr/>
        </p:nvSpPr>
        <p:spPr>
          <a:xfrm>
            <a:off x="118507" y="1201823"/>
            <a:ext cx="6097554" cy="677108"/>
          </a:xfrm>
          <a:prstGeom prst="rect">
            <a:avLst/>
          </a:prstGeom>
          <a:noFill/>
        </p:spPr>
        <p:txBody>
          <a:bodyPr wrap="square">
            <a:spAutoFit/>
          </a:bodyPr>
          <a:lstStyle/>
          <a:p>
            <a:r>
              <a:rPr lang="fr-FR" sz="2000" dirty="0"/>
              <a:t>3A) </a:t>
            </a:r>
            <a:r>
              <a:rPr lang="fr-FR" sz="2000" dirty="0" err="1"/>
              <a:t>Weapons</a:t>
            </a:r>
            <a:r>
              <a:rPr lang="fr-FR" sz="2000" dirty="0"/>
              <a:t> in </a:t>
            </a:r>
            <a:r>
              <a:rPr lang="fr-FR" sz="2000" dirty="0" err="1"/>
              <a:t>funerary</a:t>
            </a:r>
            <a:r>
              <a:rPr lang="fr-FR" sz="2000" dirty="0"/>
              <a:t> battles</a:t>
            </a:r>
            <a:br>
              <a:rPr lang="fr-FR" sz="2000" dirty="0"/>
            </a:br>
            <a:r>
              <a:rPr lang="fr-FR" sz="1800" dirty="0">
                <a:solidFill>
                  <a:srgbClr val="FF0000"/>
                </a:solidFill>
              </a:rPr>
              <a:t>Les armes des batailles funéraires</a:t>
            </a:r>
            <a:endParaRPr lang="fr-FR" dirty="0"/>
          </a:p>
        </p:txBody>
      </p:sp>
      <p:pic>
        <p:nvPicPr>
          <p:cNvPr id="4" name="Espace réservé du contenu 3">
            <a:extLst>
              <a:ext uri="{FF2B5EF4-FFF2-40B4-BE49-F238E27FC236}">
                <a16:creationId xmlns:a16="http://schemas.microsoft.com/office/drawing/2014/main" id="{D5EEE70E-D00E-4926-50B9-FC9A61416F75}"/>
              </a:ext>
            </a:extLst>
          </p:cNvPr>
          <p:cNvPicPr>
            <a:picLocks noGrp="1" noChangeAspect="1"/>
          </p:cNvPicPr>
          <p:nvPr>
            <p:ph idx="1"/>
          </p:nvPr>
        </p:nvPicPr>
        <p:blipFill rotWithShape="1">
          <a:blip r:embed="rId2"/>
          <a:srcRect l="47720" t="20095" r="41585" b="61239"/>
          <a:stretch/>
        </p:blipFill>
        <p:spPr bwMode="auto">
          <a:xfrm>
            <a:off x="118507" y="2606628"/>
            <a:ext cx="1615356" cy="1585885"/>
          </a:xfrm>
          <a:prstGeom prst="rect">
            <a:avLst/>
          </a:prstGeom>
          <a:ln>
            <a:noFill/>
          </a:ln>
          <a:extLst>
            <a:ext uri="{53640926-AAD7-44D8-BBD7-CCE9431645EC}">
              <a14:shadowObscured xmlns:a14="http://schemas.microsoft.com/office/drawing/2010/main"/>
            </a:ext>
          </a:extLst>
        </p:spPr>
      </p:pic>
      <p:pic>
        <p:nvPicPr>
          <p:cNvPr id="6" name="Image 5">
            <a:extLst>
              <a:ext uri="{FF2B5EF4-FFF2-40B4-BE49-F238E27FC236}">
                <a16:creationId xmlns:a16="http://schemas.microsoft.com/office/drawing/2014/main" id="{8D0D4BF8-B40E-43DF-CA10-26E6F6EC11DE}"/>
              </a:ext>
            </a:extLst>
          </p:cNvPr>
          <p:cNvPicPr>
            <a:picLocks noChangeAspect="1"/>
          </p:cNvPicPr>
          <p:nvPr/>
        </p:nvPicPr>
        <p:blipFill rotWithShape="1">
          <a:blip r:embed="rId2"/>
          <a:srcRect l="63838" t="18810" r="23894" b="59779"/>
          <a:stretch/>
        </p:blipFill>
        <p:spPr bwMode="auto">
          <a:xfrm>
            <a:off x="4967797" y="2636058"/>
            <a:ext cx="1615355" cy="1585885"/>
          </a:xfrm>
          <a:prstGeom prst="rect">
            <a:avLst/>
          </a:prstGeom>
          <a:ln>
            <a:noFill/>
          </a:ln>
          <a:extLst>
            <a:ext uri="{53640926-AAD7-44D8-BBD7-CCE9431645EC}">
              <a14:shadowObscured xmlns:a14="http://schemas.microsoft.com/office/drawing/2010/main"/>
            </a:ext>
          </a:extLst>
        </p:spPr>
      </p:pic>
      <p:pic>
        <p:nvPicPr>
          <p:cNvPr id="7" name="Image 6">
            <a:extLst>
              <a:ext uri="{FF2B5EF4-FFF2-40B4-BE49-F238E27FC236}">
                <a16:creationId xmlns:a16="http://schemas.microsoft.com/office/drawing/2014/main" id="{24190D0D-4B54-5920-DAFB-3AF142741B5F}"/>
              </a:ext>
            </a:extLst>
          </p:cNvPr>
          <p:cNvPicPr>
            <a:picLocks noChangeAspect="1"/>
          </p:cNvPicPr>
          <p:nvPr/>
        </p:nvPicPr>
        <p:blipFill rotWithShape="1">
          <a:blip r:embed="rId3"/>
          <a:srcRect l="24113" t="41126" r="53858" b="37140"/>
          <a:stretch/>
        </p:blipFill>
        <p:spPr bwMode="auto">
          <a:xfrm>
            <a:off x="1905060" y="2636058"/>
            <a:ext cx="2858128" cy="1585884"/>
          </a:xfrm>
          <a:prstGeom prst="rect">
            <a:avLst/>
          </a:prstGeom>
          <a:ln>
            <a:noFill/>
          </a:ln>
          <a:extLst>
            <a:ext uri="{53640926-AAD7-44D8-BBD7-CCE9431645EC}">
              <a14:shadowObscured xmlns:a14="http://schemas.microsoft.com/office/drawing/2010/main"/>
            </a:ext>
          </a:extLst>
        </p:spPr>
      </p:pic>
      <p:pic>
        <p:nvPicPr>
          <p:cNvPr id="3" name="Image 2">
            <a:extLst>
              <a:ext uri="{FF2B5EF4-FFF2-40B4-BE49-F238E27FC236}">
                <a16:creationId xmlns:a16="http://schemas.microsoft.com/office/drawing/2014/main" id="{84446A41-A003-FFED-8B75-2BC7462EFB3F}"/>
              </a:ext>
            </a:extLst>
          </p:cNvPr>
          <p:cNvPicPr>
            <a:picLocks noChangeAspect="1"/>
          </p:cNvPicPr>
          <p:nvPr/>
        </p:nvPicPr>
        <p:blipFill rotWithShape="1">
          <a:blip r:embed="rId4"/>
          <a:srcRect l="48750" t="36111" r="11250" b="23750"/>
          <a:stretch/>
        </p:blipFill>
        <p:spPr>
          <a:xfrm>
            <a:off x="6771767" y="2636058"/>
            <a:ext cx="2858129" cy="1613280"/>
          </a:xfrm>
          <a:prstGeom prst="rect">
            <a:avLst/>
          </a:prstGeom>
        </p:spPr>
      </p:pic>
      <p:pic>
        <p:nvPicPr>
          <p:cNvPr id="9" name="Image 8">
            <a:extLst>
              <a:ext uri="{FF2B5EF4-FFF2-40B4-BE49-F238E27FC236}">
                <a16:creationId xmlns:a16="http://schemas.microsoft.com/office/drawing/2014/main" id="{4526207B-E54C-4FAC-5AFA-264C09B90666}"/>
              </a:ext>
            </a:extLst>
          </p:cNvPr>
          <p:cNvPicPr>
            <a:picLocks noChangeAspect="1"/>
          </p:cNvPicPr>
          <p:nvPr/>
        </p:nvPicPr>
        <p:blipFill rotWithShape="1">
          <a:blip r:embed="rId5"/>
          <a:srcRect l="29475" t="19864" r="29475" b="50000"/>
          <a:stretch/>
        </p:blipFill>
        <p:spPr>
          <a:xfrm>
            <a:off x="8202312" y="4359883"/>
            <a:ext cx="2694288" cy="1112618"/>
          </a:xfrm>
          <a:prstGeom prst="rect">
            <a:avLst/>
          </a:prstGeom>
        </p:spPr>
      </p:pic>
      <p:pic>
        <p:nvPicPr>
          <p:cNvPr id="10" name="Image 9" descr="Une image contenant texte&#10;&#10;Description générée automatiquement">
            <a:extLst>
              <a:ext uri="{FF2B5EF4-FFF2-40B4-BE49-F238E27FC236}">
                <a16:creationId xmlns:a16="http://schemas.microsoft.com/office/drawing/2014/main" id="{A7C67F4A-4BBD-0943-A763-94206FCDFD55}"/>
              </a:ext>
            </a:extLst>
          </p:cNvPr>
          <p:cNvPicPr>
            <a:picLocks noChangeAspect="1"/>
          </p:cNvPicPr>
          <p:nvPr/>
        </p:nvPicPr>
        <p:blipFill rotWithShape="1">
          <a:blip r:embed="rId6"/>
          <a:srcRect l="19106" t="42067" r="67618" b="41245"/>
          <a:stretch/>
        </p:blipFill>
        <p:spPr bwMode="auto">
          <a:xfrm>
            <a:off x="9792046" y="2636058"/>
            <a:ext cx="2281447" cy="1613280"/>
          </a:xfrm>
          <a:prstGeom prst="rect">
            <a:avLst/>
          </a:prstGeom>
          <a:ln>
            <a:noFill/>
          </a:ln>
          <a:extLst>
            <a:ext uri="{53640926-AAD7-44D8-BBD7-CCE9431645EC}">
              <a14:shadowObscured xmlns:a14="http://schemas.microsoft.com/office/drawing/2010/main"/>
            </a:ext>
          </a:extLst>
        </p:spPr>
      </p:pic>
      <p:pic>
        <p:nvPicPr>
          <p:cNvPr id="12" name="Image 11">
            <a:extLst>
              <a:ext uri="{FF2B5EF4-FFF2-40B4-BE49-F238E27FC236}">
                <a16:creationId xmlns:a16="http://schemas.microsoft.com/office/drawing/2014/main" id="{D67E609D-F8AF-0212-64E4-9CB7558EDE9C}"/>
              </a:ext>
            </a:extLst>
          </p:cNvPr>
          <p:cNvPicPr>
            <a:picLocks noChangeAspect="1"/>
          </p:cNvPicPr>
          <p:nvPr/>
        </p:nvPicPr>
        <p:blipFill rotWithShape="1">
          <a:blip r:embed="rId7"/>
          <a:srcRect l="50566" t="20543" r="42776" b="11195"/>
          <a:stretch/>
        </p:blipFill>
        <p:spPr>
          <a:xfrm rot="5400000">
            <a:off x="5009713" y="4466913"/>
            <a:ext cx="520784" cy="3003323"/>
          </a:xfrm>
          <a:prstGeom prst="rect">
            <a:avLst/>
          </a:prstGeom>
        </p:spPr>
      </p:pic>
      <p:sp>
        <p:nvSpPr>
          <p:cNvPr id="13" name="ZoneTexte 12">
            <a:extLst>
              <a:ext uri="{FF2B5EF4-FFF2-40B4-BE49-F238E27FC236}">
                <a16:creationId xmlns:a16="http://schemas.microsoft.com/office/drawing/2014/main" id="{F9B526DB-8582-38BC-B291-328AAE33260C}"/>
              </a:ext>
            </a:extLst>
          </p:cNvPr>
          <p:cNvSpPr txBox="1"/>
          <p:nvPr/>
        </p:nvSpPr>
        <p:spPr>
          <a:xfrm>
            <a:off x="118507" y="1928079"/>
            <a:ext cx="1594508" cy="707886"/>
          </a:xfrm>
          <a:prstGeom prst="rect">
            <a:avLst/>
          </a:prstGeom>
          <a:noFill/>
        </p:spPr>
        <p:txBody>
          <a:bodyPr wrap="square" rtlCol="0">
            <a:spAutoFit/>
          </a:bodyPr>
          <a:lstStyle/>
          <a:p>
            <a:r>
              <a:rPr lang="fr-FR" sz="1400" dirty="0" err="1"/>
              <a:t>Bows</a:t>
            </a:r>
            <a:r>
              <a:rPr lang="fr-FR" sz="1400" dirty="0"/>
              <a:t> (Tomb 10, Amenemhat)</a:t>
            </a:r>
          </a:p>
          <a:p>
            <a:r>
              <a:rPr lang="fr-FR" sz="1100" dirty="0">
                <a:solidFill>
                  <a:srgbClr val="FF0000"/>
                </a:solidFill>
              </a:rPr>
              <a:t>Arc</a:t>
            </a:r>
          </a:p>
        </p:txBody>
      </p:sp>
      <p:sp>
        <p:nvSpPr>
          <p:cNvPr id="14" name="ZoneTexte 13">
            <a:extLst>
              <a:ext uri="{FF2B5EF4-FFF2-40B4-BE49-F238E27FC236}">
                <a16:creationId xmlns:a16="http://schemas.microsoft.com/office/drawing/2014/main" id="{252D5B3C-F533-87B5-D49E-A60280FB2265}"/>
              </a:ext>
            </a:extLst>
          </p:cNvPr>
          <p:cNvSpPr txBox="1"/>
          <p:nvPr/>
        </p:nvSpPr>
        <p:spPr>
          <a:xfrm>
            <a:off x="1905060" y="1957415"/>
            <a:ext cx="2509470" cy="477054"/>
          </a:xfrm>
          <a:prstGeom prst="rect">
            <a:avLst/>
          </a:prstGeom>
          <a:noFill/>
        </p:spPr>
        <p:txBody>
          <a:bodyPr wrap="none" rtlCol="0">
            <a:spAutoFit/>
          </a:bodyPr>
          <a:lstStyle/>
          <a:p>
            <a:r>
              <a:rPr lang="fr-FR" sz="1400" dirty="0"/>
              <a:t>Spears and Sticks (Tomb 10)</a:t>
            </a:r>
            <a:endParaRPr lang="fr-FR" dirty="0"/>
          </a:p>
          <a:p>
            <a:r>
              <a:rPr lang="fr-FR" sz="1100" dirty="0">
                <a:solidFill>
                  <a:srgbClr val="FF0000"/>
                </a:solidFill>
              </a:rPr>
              <a:t>Lances et bâtons</a:t>
            </a:r>
          </a:p>
        </p:txBody>
      </p:sp>
      <p:sp>
        <p:nvSpPr>
          <p:cNvPr id="15" name="ZoneTexte 14">
            <a:extLst>
              <a:ext uri="{FF2B5EF4-FFF2-40B4-BE49-F238E27FC236}">
                <a16:creationId xmlns:a16="http://schemas.microsoft.com/office/drawing/2014/main" id="{5675A960-0FF4-DA0B-759C-D0C1BE5CDA4F}"/>
              </a:ext>
            </a:extLst>
          </p:cNvPr>
          <p:cNvSpPr txBox="1"/>
          <p:nvPr/>
        </p:nvSpPr>
        <p:spPr>
          <a:xfrm>
            <a:off x="4944295" y="1966219"/>
            <a:ext cx="1471557" cy="477054"/>
          </a:xfrm>
          <a:prstGeom prst="rect">
            <a:avLst/>
          </a:prstGeom>
          <a:noFill/>
        </p:spPr>
        <p:txBody>
          <a:bodyPr wrap="none" rtlCol="0">
            <a:spAutoFit/>
          </a:bodyPr>
          <a:lstStyle/>
          <a:p>
            <a:r>
              <a:rPr lang="fr-FR" sz="1400" dirty="0"/>
              <a:t>Axes (Tomb 10)</a:t>
            </a:r>
          </a:p>
          <a:p>
            <a:r>
              <a:rPr lang="fr-FR" sz="1100" dirty="0">
                <a:solidFill>
                  <a:srgbClr val="FF0000"/>
                </a:solidFill>
              </a:rPr>
              <a:t>Haches</a:t>
            </a:r>
          </a:p>
        </p:txBody>
      </p:sp>
      <p:sp>
        <p:nvSpPr>
          <p:cNvPr id="16" name="ZoneTexte 15">
            <a:extLst>
              <a:ext uri="{FF2B5EF4-FFF2-40B4-BE49-F238E27FC236}">
                <a16:creationId xmlns:a16="http://schemas.microsoft.com/office/drawing/2014/main" id="{310F4AA6-8167-BB33-4D27-B7F5E13A8E2D}"/>
              </a:ext>
            </a:extLst>
          </p:cNvPr>
          <p:cNvSpPr txBox="1"/>
          <p:nvPr/>
        </p:nvSpPr>
        <p:spPr>
          <a:xfrm>
            <a:off x="6714922" y="1940281"/>
            <a:ext cx="3077124" cy="477054"/>
          </a:xfrm>
          <a:prstGeom prst="rect">
            <a:avLst/>
          </a:prstGeom>
          <a:noFill/>
        </p:spPr>
        <p:txBody>
          <a:bodyPr wrap="none" rtlCol="0">
            <a:spAutoFit/>
          </a:bodyPr>
          <a:lstStyle/>
          <a:p>
            <a:r>
              <a:rPr lang="fr-FR" sz="1400" dirty="0" err="1"/>
              <a:t>Throwsticks</a:t>
            </a:r>
            <a:r>
              <a:rPr lang="fr-FR" sz="1400" dirty="0"/>
              <a:t> (Tomb 9, </a:t>
            </a:r>
            <a:r>
              <a:rPr lang="fr-FR" sz="1400" dirty="0" err="1"/>
              <a:t>Khnumhotep</a:t>
            </a:r>
            <a:r>
              <a:rPr lang="fr-FR" sz="1400" dirty="0"/>
              <a:t>)</a:t>
            </a:r>
          </a:p>
          <a:p>
            <a:r>
              <a:rPr lang="fr-FR" sz="1100" dirty="0">
                <a:solidFill>
                  <a:srgbClr val="FF0000"/>
                </a:solidFill>
              </a:rPr>
              <a:t>Bâtons de jet</a:t>
            </a:r>
          </a:p>
        </p:txBody>
      </p:sp>
      <p:sp>
        <p:nvSpPr>
          <p:cNvPr id="17" name="ZoneTexte 16">
            <a:extLst>
              <a:ext uri="{FF2B5EF4-FFF2-40B4-BE49-F238E27FC236}">
                <a16:creationId xmlns:a16="http://schemas.microsoft.com/office/drawing/2014/main" id="{78CDE00C-2D51-3C24-ED35-D77EAB9006A7}"/>
              </a:ext>
            </a:extLst>
          </p:cNvPr>
          <p:cNvSpPr txBox="1"/>
          <p:nvPr/>
        </p:nvSpPr>
        <p:spPr>
          <a:xfrm>
            <a:off x="9792046" y="1940281"/>
            <a:ext cx="1469120" cy="477054"/>
          </a:xfrm>
          <a:prstGeom prst="rect">
            <a:avLst/>
          </a:prstGeom>
          <a:noFill/>
        </p:spPr>
        <p:txBody>
          <a:bodyPr wrap="none" rtlCol="0">
            <a:spAutoFit/>
          </a:bodyPr>
          <a:lstStyle/>
          <a:p>
            <a:r>
              <a:rPr lang="fr-FR" sz="1400" dirty="0"/>
              <a:t>Slings (Tomb 9)</a:t>
            </a:r>
          </a:p>
          <a:p>
            <a:r>
              <a:rPr lang="fr-FR" sz="1100" dirty="0">
                <a:solidFill>
                  <a:srgbClr val="FF0000"/>
                </a:solidFill>
              </a:rPr>
              <a:t>Frondes</a:t>
            </a:r>
          </a:p>
        </p:txBody>
      </p:sp>
      <p:pic>
        <p:nvPicPr>
          <p:cNvPr id="19" name="Image 18">
            <a:extLst>
              <a:ext uri="{FF2B5EF4-FFF2-40B4-BE49-F238E27FC236}">
                <a16:creationId xmlns:a16="http://schemas.microsoft.com/office/drawing/2014/main" id="{D5280EE0-F945-48BC-8395-C000031076A1}"/>
              </a:ext>
            </a:extLst>
          </p:cNvPr>
          <p:cNvPicPr>
            <a:picLocks noChangeAspect="1"/>
          </p:cNvPicPr>
          <p:nvPr/>
        </p:nvPicPr>
        <p:blipFill rotWithShape="1">
          <a:blip r:embed="rId8"/>
          <a:srcRect l="30696" t="21108" r="57993" b="9796"/>
          <a:stretch/>
        </p:blipFill>
        <p:spPr>
          <a:xfrm rot="16200000">
            <a:off x="4831279" y="3344299"/>
            <a:ext cx="849224" cy="2918061"/>
          </a:xfrm>
          <a:prstGeom prst="rect">
            <a:avLst/>
          </a:prstGeom>
        </p:spPr>
      </p:pic>
      <p:pic>
        <p:nvPicPr>
          <p:cNvPr id="11" name="Image 10">
            <a:extLst>
              <a:ext uri="{FF2B5EF4-FFF2-40B4-BE49-F238E27FC236}">
                <a16:creationId xmlns:a16="http://schemas.microsoft.com/office/drawing/2014/main" id="{69A59F88-5324-3054-B401-F19950569374}"/>
              </a:ext>
            </a:extLst>
          </p:cNvPr>
          <p:cNvPicPr>
            <a:picLocks noChangeAspect="1"/>
          </p:cNvPicPr>
          <p:nvPr/>
        </p:nvPicPr>
        <p:blipFill rotWithShape="1">
          <a:blip r:embed="rId9"/>
          <a:srcRect l="43413" t="11293" r="44924" b="8163"/>
          <a:stretch/>
        </p:blipFill>
        <p:spPr>
          <a:xfrm rot="16200000">
            <a:off x="1415522" y="3145265"/>
            <a:ext cx="839289" cy="3260263"/>
          </a:xfrm>
          <a:prstGeom prst="rect">
            <a:avLst/>
          </a:prstGeom>
        </p:spPr>
      </p:pic>
      <p:pic>
        <p:nvPicPr>
          <p:cNvPr id="20" name="Image 19">
            <a:extLst>
              <a:ext uri="{FF2B5EF4-FFF2-40B4-BE49-F238E27FC236}">
                <a16:creationId xmlns:a16="http://schemas.microsoft.com/office/drawing/2014/main" id="{909EE67E-53F3-48EE-C1B4-A3F433A9B2AE}"/>
              </a:ext>
            </a:extLst>
          </p:cNvPr>
          <p:cNvPicPr>
            <a:picLocks noChangeAspect="1"/>
          </p:cNvPicPr>
          <p:nvPr/>
        </p:nvPicPr>
        <p:blipFill rotWithShape="1">
          <a:blip r:embed="rId10"/>
          <a:srcRect l="17109" t="24444" r="17344" b="34286"/>
          <a:stretch/>
        </p:blipFill>
        <p:spPr>
          <a:xfrm>
            <a:off x="7970810" y="5632788"/>
            <a:ext cx="3157291" cy="1118196"/>
          </a:xfrm>
          <a:prstGeom prst="rect">
            <a:avLst/>
          </a:prstGeom>
        </p:spPr>
      </p:pic>
      <p:pic>
        <p:nvPicPr>
          <p:cNvPr id="22" name="Image 21">
            <a:extLst>
              <a:ext uri="{FF2B5EF4-FFF2-40B4-BE49-F238E27FC236}">
                <a16:creationId xmlns:a16="http://schemas.microsoft.com/office/drawing/2014/main" id="{5C8219C5-DBF9-A805-BB08-3F3706F79D4F}"/>
              </a:ext>
            </a:extLst>
          </p:cNvPr>
          <p:cNvPicPr>
            <a:picLocks noChangeAspect="1"/>
          </p:cNvPicPr>
          <p:nvPr/>
        </p:nvPicPr>
        <p:blipFill rotWithShape="1">
          <a:blip r:embed="rId11"/>
          <a:srcRect l="5156" t="22361" r="7031" b="23768"/>
          <a:stretch/>
        </p:blipFill>
        <p:spPr>
          <a:xfrm>
            <a:off x="223563" y="5384716"/>
            <a:ext cx="3240434" cy="1118196"/>
          </a:xfrm>
          <a:prstGeom prst="rect">
            <a:avLst/>
          </a:prstGeom>
        </p:spPr>
      </p:pic>
      <p:sp>
        <p:nvSpPr>
          <p:cNvPr id="23" name="ZoneTexte 22">
            <a:extLst>
              <a:ext uri="{FF2B5EF4-FFF2-40B4-BE49-F238E27FC236}">
                <a16:creationId xmlns:a16="http://schemas.microsoft.com/office/drawing/2014/main" id="{60F2589D-75FD-C19F-DAE5-C2FC62E2154B}"/>
              </a:ext>
            </a:extLst>
          </p:cNvPr>
          <p:cNvSpPr txBox="1"/>
          <p:nvPr/>
        </p:nvSpPr>
        <p:spPr>
          <a:xfrm>
            <a:off x="5723617" y="507915"/>
            <a:ext cx="5975364" cy="861774"/>
          </a:xfrm>
          <a:prstGeom prst="rect">
            <a:avLst/>
          </a:prstGeom>
          <a:noFill/>
        </p:spPr>
        <p:txBody>
          <a:bodyPr wrap="square" rtlCol="0">
            <a:spAutoFit/>
          </a:bodyPr>
          <a:lstStyle/>
          <a:p>
            <a:r>
              <a:rPr lang="fr-FR" sz="1400" dirty="0" err="1"/>
              <a:t>Some</a:t>
            </a:r>
            <a:r>
              <a:rPr lang="fr-FR" sz="1400" dirty="0"/>
              <a:t> </a:t>
            </a:r>
            <a:r>
              <a:rPr lang="fr-FR" sz="1400" dirty="0" err="1"/>
              <a:t>weapons</a:t>
            </a:r>
            <a:r>
              <a:rPr lang="fr-FR" sz="1400" dirty="0"/>
              <a:t> </a:t>
            </a:r>
            <a:r>
              <a:rPr lang="fr-FR" sz="1400" dirty="0" err="1"/>
              <a:t>belong</a:t>
            </a:r>
            <a:r>
              <a:rPr lang="fr-FR" sz="1400" dirty="0"/>
              <a:t> to </a:t>
            </a:r>
            <a:r>
              <a:rPr lang="fr-FR" sz="1400" dirty="0" err="1"/>
              <a:t>Egyptians</a:t>
            </a:r>
            <a:r>
              <a:rPr lang="fr-FR" sz="1400" dirty="0"/>
              <a:t> warriors, </a:t>
            </a:r>
            <a:r>
              <a:rPr lang="fr-FR" sz="1400" dirty="0" err="1"/>
              <a:t>such</a:t>
            </a:r>
            <a:r>
              <a:rPr lang="fr-FR" sz="1400" dirty="0"/>
              <a:t> as </a:t>
            </a:r>
            <a:r>
              <a:rPr lang="fr-FR" sz="1400" dirty="0" err="1"/>
              <a:t>spears</a:t>
            </a:r>
            <a:r>
              <a:rPr lang="fr-FR" sz="1400" dirty="0"/>
              <a:t> and axes, </a:t>
            </a:r>
            <a:r>
              <a:rPr lang="fr-FR" sz="1400" dirty="0" err="1"/>
              <a:t>whereas</a:t>
            </a:r>
            <a:r>
              <a:rPr lang="fr-FR" sz="1400" dirty="0"/>
              <a:t> </a:t>
            </a:r>
            <a:r>
              <a:rPr lang="fr-FR" sz="1400" dirty="0" err="1"/>
              <a:t>only</a:t>
            </a:r>
            <a:r>
              <a:rPr lang="fr-FR" sz="1400" dirty="0"/>
              <a:t> </a:t>
            </a:r>
            <a:r>
              <a:rPr lang="fr-FR" sz="1400" dirty="0" err="1"/>
              <a:t>Asiatics</a:t>
            </a:r>
            <a:r>
              <a:rPr lang="fr-FR" sz="1400" dirty="0"/>
              <a:t> </a:t>
            </a:r>
            <a:r>
              <a:rPr lang="fr-FR" sz="1400" dirty="0" err="1"/>
              <a:t>seem</a:t>
            </a:r>
            <a:r>
              <a:rPr lang="fr-FR" sz="1400" dirty="0"/>
              <a:t> to use </a:t>
            </a:r>
            <a:r>
              <a:rPr lang="fr-FR" sz="1400" dirty="0" err="1"/>
              <a:t>throwsticks</a:t>
            </a:r>
            <a:r>
              <a:rPr lang="fr-FR" sz="1400" dirty="0"/>
              <a:t> and slings</a:t>
            </a:r>
          </a:p>
          <a:p>
            <a:r>
              <a:rPr lang="fr-FR" sz="1100" dirty="0">
                <a:solidFill>
                  <a:srgbClr val="FF0000"/>
                </a:solidFill>
              </a:rPr>
              <a:t>Certaines armes appartiennent à des soldats égyptiens, comme les lances et des haches, alors que seulement les Asiatiques semblent utiliser des bâtons de jet et des frondes</a:t>
            </a:r>
          </a:p>
        </p:txBody>
      </p:sp>
    </p:spTree>
    <p:extLst>
      <p:ext uri="{BB962C8B-B14F-4D97-AF65-F5344CB8AC3E}">
        <p14:creationId xmlns:p14="http://schemas.microsoft.com/office/powerpoint/2010/main" val="12789744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23E977A-005B-6C5D-3940-59F907B7C0DB}"/>
              </a:ext>
            </a:extLst>
          </p:cNvPr>
          <p:cNvSpPr>
            <a:spLocks noGrp="1"/>
          </p:cNvSpPr>
          <p:nvPr>
            <p:ph type="title"/>
          </p:nvPr>
        </p:nvSpPr>
        <p:spPr>
          <a:xfrm>
            <a:off x="260653" y="115077"/>
            <a:ext cx="4376661" cy="1326321"/>
          </a:xfrm>
        </p:spPr>
        <p:txBody>
          <a:bodyPr>
            <a:noAutofit/>
          </a:bodyPr>
          <a:lstStyle/>
          <a:p>
            <a:r>
              <a:rPr lang="fr-FR" sz="1800" dirty="0"/>
              <a:t>3B) </a:t>
            </a:r>
            <a:r>
              <a:rPr lang="fr-FR" sz="1800" dirty="0" err="1"/>
              <a:t>Striking</a:t>
            </a:r>
            <a:r>
              <a:rPr lang="fr-FR" sz="1800" dirty="0"/>
              <a:t> : Mapping the </a:t>
            </a:r>
            <a:r>
              <a:rPr lang="fr-FR" sz="1800" dirty="0" err="1"/>
              <a:t>blows</a:t>
            </a:r>
            <a:r>
              <a:rPr lang="fr-FR" sz="1800" dirty="0"/>
              <a:t> on the </a:t>
            </a:r>
            <a:r>
              <a:rPr lang="fr-FR" sz="1800" dirty="0" err="1"/>
              <a:t>soldiers</a:t>
            </a:r>
            <a:r>
              <a:rPr lang="fr-FR" sz="1800" dirty="0"/>
              <a:t>’ bodies</a:t>
            </a:r>
            <a:br>
              <a:rPr lang="fr-FR" sz="1800" dirty="0"/>
            </a:br>
            <a:r>
              <a:rPr lang="fr-FR" sz="1600" dirty="0">
                <a:solidFill>
                  <a:srgbClr val="FF0000"/>
                </a:solidFill>
              </a:rPr>
              <a:t>la carte des coups sur le corps des soldats</a:t>
            </a:r>
            <a:endParaRPr lang="fr-FR" sz="1600" dirty="0"/>
          </a:p>
        </p:txBody>
      </p:sp>
      <p:pic>
        <p:nvPicPr>
          <p:cNvPr id="2052" name="Image 2051">
            <a:extLst>
              <a:ext uri="{FF2B5EF4-FFF2-40B4-BE49-F238E27FC236}">
                <a16:creationId xmlns:a16="http://schemas.microsoft.com/office/drawing/2014/main" id="{A1BB6E18-6DE8-76DD-9796-4C07313F80B4}"/>
              </a:ext>
            </a:extLst>
          </p:cNvPr>
          <p:cNvPicPr>
            <a:picLocks noChangeAspect="1"/>
          </p:cNvPicPr>
          <p:nvPr/>
        </p:nvPicPr>
        <p:blipFill rotWithShape="1">
          <a:blip r:embed="rId2"/>
          <a:srcRect l="21046" t="32924" r="59745" b="17144"/>
          <a:stretch/>
        </p:blipFill>
        <p:spPr>
          <a:xfrm>
            <a:off x="3336141" y="2425884"/>
            <a:ext cx="2463282" cy="3601691"/>
          </a:xfrm>
          <a:prstGeom prst="rect">
            <a:avLst/>
          </a:prstGeom>
        </p:spPr>
      </p:pic>
      <p:pic>
        <p:nvPicPr>
          <p:cNvPr id="2054" name="Image 2053">
            <a:extLst>
              <a:ext uri="{FF2B5EF4-FFF2-40B4-BE49-F238E27FC236}">
                <a16:creationId xmlns:a16="http://schemas.microsoft.com/office/drawing/2014/main" id="{D30F8F3D-01BD-9CD6-2D84-B81CB19D96A6}"/>
              </a:ext>
            </a:extLst>
          </p:cNvPr>
          <p:cNvPicPr>
            <a:picLocks noChangeAspect="1"/>
          </p:cNvPicPr>
          <p:nvPr/>
        </p:nvPicPr>
        <p:blipFill rotWithShape="1">
          <a:blip r:embed="rId2"/>
          <a:srcRect l="45688" t="32925" r="34108" b="14556"/>
          <a:stretch/>
        </p:blipFill>
        <p:spPr>
          <a:xfrm>
            <a:off x="6096000" y="2425884"/>
            <a:ext cx="2463282" cy="3601691"/>
          </a:xfrm>
          <a:prstGeom prst="rect">
            <a:avLst/>
          </a:prstGeom>
        </p:spPr>
      </p:pic>
      <p:cxnSp>
        <p:nvCxnSpPr>
          <p:cNvPr id="2055" name="Connecteur droit 2054">
            <a:extLst>
              <a:ext uri="{FF2B5EF4-FFF2-40B4-BE49-F238E27FC236}">
                <a16:creationId xmlns:a16="http://schemas.microsoft.com/office/drawing/2014/main" id="{53C3A4B2-9738-518B-58B1-FBB64E5ABE24}"/>
              </a:ext>
            </a:extLst>
          </p:cNvPr>
          <p:cNvCxnSpPr>
            <a:cxnSpLocks/>
          </p:cNvCxnSpPr>
          <p:nvPr/>
        </p:nvCxnSpPr>
        <p:spPr>
          <a:xfrm>
            <a:off x="5934269" y="-18661"/>
            <a:ext cx="0" cy="6876661"/>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4" name="ZoneTexte 3">
            <a:extLst>
              <a:ext uri="{FF2B5EF4-FFF2-40B4-BE49-F238E27FC236}">
                <a16:creationId xmlns:a16="http://schemas.microsoft.com/office/drawing/2014/main" id="{18DF9883-D109-1121-1DA0-C1F0A32581AA}"/>
              </a:ext>
            </a:extLst>
          </p:cNvPr>
          <p:cNvSpPr txBox="1"/>
          <p:nvPr/>
        </p:nvSpPr>
        <p:spPr>
          <a:xfrm>
            <a:off x="3630504" y="1441398"/>
            <a:ext cx="2034073" cy="892552"/>
          </a:xfrm>
          <a:prstGeom prst="rect">
            <a:avLst/>
          </a:prstGeom>
          <a:noFill/>
        </p:spPr>
        <p:txBody>
          <a:bodyPr wrap="square" rtlCol="0">
            <a:spAutoFit/>
          </a:bodyPr>
          <a:lstStyle/>
          <a:p>
            <a:pPr algn="just"/>
            <a:r>
              <a:rPr lang="fr-FR" sz="1400" dirty="0" err="1"/>
              <a:t>Repartition</a:t>
            </a:r>
            <a:r>
              <a:rPr lang="fr-FR" sz="1400" dirty="0"/>
              <a:t> of </a:t>
            </a:r>
            <a:r>
              <a:rPr lang="fr-FR" sz="1400" dirty="0" err="1"/>
              <a:t>blows</a:t>
            </a:r>
            <a:r>
              <a:rPr lang="fr-FR" sz="1400" dirty="0"/>
              <a:t> by </a:t>
            </a:r>
            <a:r>
              <a:rPr lang="fr-FR" sz="1400" dirty="0" err="1"/>
              <a:t>melee</a:t>
            </a:r>
            <a:r>
              <a:rPr lang="fr-FR" sz="1400" dirty="0"/>
              <a:t> </a:t>
            </a:r>
            <a:r>
              <a:rPr lang="fr-FR" sz="1400" dirty="0" err="1"/>
              <a:t>weapons</a:t>
            </a:r>
            <a:endParaRPr lang="fr-FR" sz="1400" dirty="0"/>
          </a:p>
          <a:p>
            <a:pPr algn="just"/>
            <a:r>
              <a:rPr lang="fr-FR" sz="1100" dirty="0">
                <a:solidFill>
                  <a:srgbClr val="FF0000"/>
                </a:solidFill>
              </a:rPr>
              <a:t>Répartition des coups par arme blanche</a:t>
            </a:r>
          </a:p>
        </p:txBody>
      </p:sp>
      <p:sp>
        <p:nvSpPr>
          <p:cNvPr id="6" name="ZoneTexte 5">
            <a:extLst>
              <a:ext uri="{FF2B5EF4-FFF2-40B4-BE49-F238E27FC236}">
                <a16:creationId xmlns:a16="http://schemas.microsoft.com/office/drawing/2014/main" id="{43591838-3499-6CD9-64A3-62BC6EC0C709}"/>
              </a:ext>
            </a:extLst>
          </p:cNvPr>
          <p:cNvSpPr txBox="1"/>
          <p:nvPr/>
        </p:nvSpPr>
        <p:spPr>
          <a:xfrm>
            <a:off x="6096000" y="1441398"/>
            <a:ext cx="1446004" cy="892552"/>
          </a:xfrm>
          <a:prstGeom prst="rect">
            <a:avLst/>
          </a:prstGeom>
          <a:noFill/>
        </p:spPr>
        <p:txBody>
          <a:bodyPr wrap="square">
            <a:spAutoFit/>
          </a:bodyPr>
          <a:lstStyle/>
          <a:p>
            <a:pPr algn="just"/>
            <a:r>
              <a:rPr lang="fr-FR" sz="1400" dirty="0"/>
              <a:t>Répartition of </a:t>
            </a:r>
            <a:r>
              <a:rPr lang="fr-FR" sz="1400" dirty="0" err="1"/>
              <a:t>arrow</a:t>
            </a:r>
            <a:r>
              <a:rPr lang="fr-FR" sz="1400" dirty="0"/>
              <a:t> impacts</a:t>
            </a:r>
          </a:p>
          <a:p>
            <a:pPr algn="just"/>
            <a:r>
              <a:rPr lang="fr-FR" sz="1100" dirty="0">
                <a:solidFill>
                  <a:srgbClr val="FF0000"/>
                </a:solidFill>
              </a:rPr>
              <a:t>Répartition des impacts de flèches</a:t>
            </a:r>
            <a:endParaRPr lang="fr-FR" sz="1400" dirty="0"/>
          </a:p>
        </p:txBody>
      </p:sp>
      <p:sp>
        <p:nvSpPr>
          <p:cNvPr id="7" name="ZoneTexte 6">
            <a:extLst>
              <a:ext uri="{FF2B5EF4-FFF2-40B4-BE49-F238E27FC236}">
                <a16:creationId xmlns:a16="http://schemas.microsoft.com/office/drawing/2014/main" id="{9416BAB5-DF5C-DD22-9045-7A240A3978F7}"/>
              </a:ext>
            </a:extLst>
          </p:cNvPr>
          <p:cNvSpPr txBox="1"/>
          <p:nvPr/>
        </p:nvSpPr>
        <p:spPr>
          <a:xfrm>
            <a:off x="260653" y="1744020"/>
            <a:ext cx="2732448" cy="1846659"/>
          </a:xfrm>
          <a:prstGeom prst="rect">
            <a:avLst/>
          </a:prstGeom>
          <a:noFill/>
        </p:spPr>
        <p:txBody>
          <a:bodyPr wrap="square" rtlCol="0">
            <a:spAutoFit/>
          </a:bodyPr>
          <a:lstStyle/>
          <a:p>
            <a:pPr algn="just"/>
            <a:r>
              <a:rPr lang="fr-FR" sz="1400" dirty="0"/>
              <a:t>The </a:t>
            </a:r>
            <a:r>
              <a:rPr lang="fr-FR" sz="1400" dirty="0" err="1"/>
              <a:t>most</a:t>
            </a:r>
            <a:r>
              <a:rPr lang="fr-FR" sz="1400" dirty="0"/>
              <a:t> </a:t>
            </a:r>
            <a:r>
              <a:rPr lang="fr-FR" sz="1400" dirty="0" err="1"/>
              <a:t>common</a:t>
            </a:r>
            <a:r>
              <a:rPr lang="fr-FR" sz="1400" dirty="0"/>
              <a:t> </a:t>
            </a:r>
            <a:r>
              <a:rPr lang="fr-FR" sz="1400" dirty="0" err="1"/>
              <a:t>target</a:t>
            </a:r>
            <a:r>
              <a:rPr lang="fr-FR" sz="1400" dirty="0"/>
              <a:t> </a:t>
            </a:r>
            <a:r>
              <a:rPr lang="fr-FR" sz="1400" dirty="0" err="1"/>
              <a:t>is</a:t>
            </a:r>
            <a:r>
              <a:rPr lang="fr-FR" sz="1400" dirty="0"/>
              <a:t> the face, with axes or sticks : </a:t>
            </a:r>
            <a:r>
              <a:rPr lang="fr-FR" sz="1400" dirty="0" err="1"/>
              <a:t>especially</a:t>
            </a:r>
            <a:r>
              <a:rPr lang="fr-FR" sz="1400" dirty="0"/>
              <a:t> in Beni Hasan, </a:t>
            </a:r>
            <a:r>
              <a:rPr lang="fr-FR" sz="1400" dirty="0" err="1"/>
              <a:t>where</a:t>
            </a:r>
            <a:r>
              <a:rPr lang="fr-FR" sz="1400" dirty="0"/>
              <a:t> </a:t>
            </a:r>
            <a:r>
              <a:rPr lang="fr-FR" sz="1400" dirty="0" err="1"/>
              <a:t>reciprocal</a:t>
            </a:r>
            <a:r>
              <a:rPr lang="fr-FR" sz="1400" dirty="0"/>
              <a:t> </a:t>
            </a:r>
            <a:r>
              <a:rPr lang="fr-FR" sz="1400" dirty="0" err="1"/>
              <a:t>blows</a:t>
            </a:r>
            <a:r>
              <a:rPr lang="fr-FR" sz="1400" dirty="0"/>
              <a:t> are </a:t>
            </a:r>
            <a:r>
              <a:rPr lang="fr-FR" sz="1400" dirty="0" err="1"/>
              <a:t>shown</a:t>
            </a:r>
            <a:endParaRPr lang="fr-FR" sz="1400" dirty="0"/>
          </a:p>
          <a:p>
            <a:pPr algn="just"/>
            <a:r>
              <a:rPr lang="fr-FR" sz="1100" dirty="0">
                <a:solidFill>
                  <a:srgbClr val="FF0000"/>
                </a:solidFill>
              </a:rPr>
              <a:t>La cible la plus fréquente est le visage, avec hache ou bâton : particulièrement à Beni Hassan, où sont mis en scène des coups réciproques</a:t>
            </a:r>
          </a:p>
        </p:txBody>
      </p:sp>
      <p:sp>
        <p:nvSpPr>
          <p:cNvPr id="8" name="ZoneTexte 7">
            <a:extLst>
              <a:ext uri="{FF2B5EF4-FFF2-40B4-BE49-F238E27FC236}">
                <a16:creationId xmlns:a16="http://schemas.microsoft.com/office/drawing/2014/main" id="{54A5F1E0-C284-4069-8A13-E18531B24ADC}"/>
              </a:ext>
            </a:extLst>
          </p:cNvPr>
          <p:cNvSpPr txBox="1"/>
          <p:nvPr/>
        </p:nvSpPr>
        <p:spPr>
          <a:xfrm>
            <a:off x="260653" y="3887823"/>
            <a:ext cx="2993101" cy="1292662"/>
          </a:xfrm>
          <a:prstGeom prst="rect">
            <a:avLst/>
          </a:prstGeom>
          <a:noFill/>
        </p:spPr>
        <p:txBody>
          <a:bodyPr wrap="square" rtlCol="0">
            <a:spAutoFit/>
          </a:bodyPr>
          <a:lstStyle/>
          <a:p>
            <a:pPr algn="just"/>
            <a:r>
              <a:rPr lang="fr-FR" sz="1400" dirty="0"/>
              <a:t>Few </a:t>
            </a:r>
            <a:r>
              <a:rPr lang="fr-FR" sz="1400" dirty="0" err="1"/>
              <a:t>blows</a:t>
            </a:r>
            <a:r>
              <a:rPr lang="fr-FR" sz="1400" dirty="0"/>
              <a:t> to </a:t>
            </a:r>
            <a:r>
              <a:rPr lang="fr-FR" sz="1400" dirty="0" err="1"/>
              <a:t>other</a:t>
            </a:r>
            <a:r>
              <a:rPr lang="fr-FR" sz="1400" dirty="0"/>
              <a:t> body parts : </a:t>
            </a:r>
            <a:r>
              <a:rPr lang="fr-FR" sz="1400" dirty="0" err="1"/>
              <a:t>some</a:t>
            </a:r>
            <a:r>
              <a:rPr lang="fr-FR" sz="1400" dirty="0"/>
              <a:t> on the neck or back, none on the legs</a:t>
            </a:r>
          </a:p>
          <a:p>
            <a:pPr algn="just"/>
            <a:r>
              <a:rPr lang="fr-FR" sz="1100" dirty="0">
                <a:solidFill>
                  <a:srgbClr val="FF0000"/>
                </a:solidFill>
              </a:rPr>
              <a:t>Peu de coups sur le reste du corps : quelques-uns sur le cou ou le dos, aucun sur les jambes</a:t>
            </a:r>
          </a:p>
        </p:txBody>
      </p:sp>
      <p:sp>
        <p:nvSpPr>
          <p:cNvPr id="9" name="ZoneTexte 8">
            <a:extLst>
              <a:ext uri="{FF2B5EF4-FFF2-40B4-BE49-F238E27FC236}">
                <a16:creationId xmlns:a16="http://schemas.microsoft.com/office/drawing/2014/main" id="{909ADF58-195B-F5FB-F377-34A7F3044C8B}"/>
              </a:ext>
            </a:extLst>
          </p:cNvPr>
          <p:cNvSpPr txBox="1"/>
          <p:nvPr/>
        </p:nvSpPr>
        <p:spPr>
          <a:xfrm>
            <a:off x="224175" y="5555493"/>
            <a:ext cx="2805404" cy="1077218"/>
          </a:xfrm>
          <a:prstGeom prst="rect">
            <a:avLst/>
          </a:prstGeom>
          <a:noFill/>
        </p:spPr>
        <p:txBody>
          <a:bodyPr wrap="square" rtlCol="0">
            <a:spAutoFit/>
          </a:bodyPr>
          <a:lstStyle/>
          <a:p>
            <a:pPr algn="just"/>
            <a:r>
              <a:rPr lang="fr-FR" sz="1400" dirty="0" err="1"/>
              <a:t>Overall</a:t>
            </a:r>
            <a:r>
              <a:rPr lang="fr-FR" sz="1400" dirty="0"/>
              <a:t> </a:t>
            </a:r>
            <a:r>
              <a:rPr lang="fr-FR" sz="1400" dirty="0" err="1"/>
              <a:t>low</a:t>
            </a:r>
            <a:r>
              <a:rPr lang="fr-FR" sz="1400" dirty="0"/>
              <a:t> </a:t>
            </a:r>
            <a:r>
              <a:rPr lang="fr-FR" sz="1400" dirty="0" err="1"/>
              <a:t>number</a:t>
            </a:r>
            <a:r>
              <a:rPr lang="fr-FR" sz="1400" dirty="0"/>
              <a:t> : </a:t>
            </a:r>
            <a:r>
              <a:rPr lang="fr-FR" sz="1400" dirty="0" err="1"/>
              <a:t>most</a:t>
            </a:r>
            <a:r>
              <a:rPr lang="fr-FR" sz="1400" dirty="0"/>
              <a:t> of </a:t>
            </a:r>
            <a:r>
              <a:rPr lang="fr-FR" sz="1400" dirty="0" err="1"/>
              <a:t>attacks</a:t>
            </a:r>
            <a:r>
              <a:rPr lang="fr-FR" sz="1400" dirty="0"/>
              <a:t> are </a:t>
            </a:r>
            <a:r>
              <a:rPr lang="fr-FR" sz="1400" dirty="0" err="1"/>
              <a:t>shown</a:t>
            </a:r>
            <a:r>
              <a:rPr lang="fr-FR" sz="1400" dirty="0"/>
              <a:t> </a:t>
            </a:r>
            <a:r>
              <a:rPr lang="fr-FR" sz="1400" dirty="0" err="1"/>
              <a:t>when</a:t>
            </a:r>
            <a:r>
              <a:rPr lang="fr-FR" sz="1400" dirty="0"/>
              <a:t>  the </a:t>
            </a:r>
            <a:r>
              <a:rPr lang="fr-FR" sz="1400" dirty="0" err="1"/>
              <a:t>weapon</a:t>
            </a:r>
            <a:r>
              <a:rPr lang="fr-FR" sz="1400" dirty="0"/>
              <a:t> </a:t>
            </a:r>
            <a:r>
              <a:rPr lang="fr-FR" sz="1400" dirty="0" err="1"/>
              <a:t>is</a:t>
            </a:r>
            <a:r>
              <a:rPr lang="fr-FR" sz="1400" dirty="0"/>
              <a:t> </a:t>
            </a:r>
            <a:r>
              <a:rPr lang="fr-FR" sz="1400" dirty="0" err="1"/>
              <a:t>waved</a:t>
            </a:r>
            <a:endParaRPr lang="fr-FR" sz="1400" dirty="0"/>
          </a:p>
          <a:p>
            <a:pPr algn="just"/>
            <a:r>
              <a:rPr lang="fr-FR" sz="1100" dirty="0">
                <a:solidFill>
                  <a:srgbClr val="FF0000"/>
                </a:solidFill>
              </a:rPr>
              <a:t>Total faible : la plupart des coups sont montrés au moment où l’arme est levée</a:t>
            </a:r>
          </a:p>
        </p:txBody>
      </p:sp>
      <p:sp>
        <p:nvSpPr>
          <p:cNvPr id="10" name="ZoneTexte 9">
            <a:extLst>
              <a:ext uri="{FF2B5EF4-FFF2-40B4-BE49-F238E27FC236}">
                <a16:creationId xmlns:a16="http://schemas.microsoft.com/office/drawing/2014/main" id="{545B3DEF-3B09-F268-FA6A-A114AFAAD1FF}"/>
              </a:ext>
            </a:extLst>
          </p:cNvPr>
          <p:cNvSpPr txBox="1"/>
          <p:nvPr/>
        </p:nvSpPr>
        <p:spPr>
          <a:xfrm>
            <a:off x="6096000" y="445351"/>
            <a:ext cx="3720057" cy="492443"/>
          </a:xfrm>
          <a:prstGeom prst="rect">
            <a:avLst/>
          </a:prstGeom>
          <a:noFill/>
        </p:spPr>
        <p:txBody>
          <a:bodyPr wrap="none" rtlCol="0">
            <a:spAutoFit/>
          </a:bodyPr>
          <a:lstStyle/>
          <a:p>
            <a:pPr algn="just"/>
            <a:r>
              <a:rPr lang="fr-FR" sz="1400" dirty="0"/>
              <a:t>(</a:t>
            </a:r>
            <a:r>
              <a:rPr lang="fr-FR" sz="1400" dirty="0" err="1"/>
              <a:t>Mostly</a:t>
            </a:r>
            <a:r>
              <a:rPr lang="fr-FR" sz="1400" dirty="0"/>
              <a:t> in </a:t>
            </a:r>
            <a:r>
              <a:rPr lang="fr-FR" sz="1400" dirty="0" err="1"/>
              <a:t>Inti’s</a:t>
            </a:r>
            <a:r>
              <a:rPr lang="fr-FR" sz="1400" dirty="0"/>
              <a:t> tomb (2), and in Beni Hasan</a:t>
            </a:r>
          </a:p>
          <a:p>
            <a:pPr algn="just"/>
            <a:r>
              <a:rPr lang="fr-FR" sz="1100" dirty="0">
                <a:solidFill>
                  <a:srgbClr val="FF0000"/>
                </a:solidFill>
              </a:rPr>
              <a:t>Surtout dans la tombe d’Inti et à Beni Hassan)</a:t>
            </a:r>
          </a:p>
        </p:txBody>
      </p:sp>
      <p:pic>
        <p:nvPicPr>
          <p:cNvPr id="11" name="Image 10" descr="Une image contenant texte&#10;&#10;Description générée automatiquement">
            <a:extLst>
              <a:ext uri="{FF2B5EF4-FFF2-40B4-BE49-F238E27FC236}">
                <a16:creationId xmlns:a16="http://schemas.microsoft.com/office/drawing/2014/main" id="{ECA53E96-0AB6-4808-256E-02C4FD59BE94}"/>
              </a:ext>
            </a:extLst>
          </p:cNvPr>
          <p:cNvPicPr>
            <a:picLocks noChangeAspect="1"/>
          </p:cNvPicPr>
          <p:nvPr/>
        </p:nvPicPr>
        <p:blipFill rotWithShape="1">
          <a:blip r:embed="rId3"/>
          <a:srcRect l="60984" t="29018" r="26665" b="47476"/>
          <a:stretch/>
        </p:blipFill>
        <p:spPr bwMode="auto">
          <a:xfrm>
            <a:off x="10334088" y="268069"/>
            <a:ext cx="1597259" cy="1710020"/>
          </a:xfrm>
          <a:prstGeom prst="rect">
            <a:avLst/>
          </a:prstGeom>
          <a:ln>
            <a:noFill/>
          </a:ln>
          <a:extLst>
            <a:ext uri="{53640926-AAD7-44D8-BBD7-CCE9431645EC}">
              <a14:shadowObscured xmlns:a14="http://schemas.microsoft.com/office/drawing/2010/main"/>
            </a:ext>
          </a:extLst>
        </p:spPr>
      </p:pic>
      <p:sp>
        <p:nvSpPr>
          <p:cNvPr id="12" name="ZoneTexte 11">
            <a:extLst>
              <a:ext uri="{FF2B5EF4-FFF2-40B4-BE49-F238E27FC236}">
                <a16:creationId xmlns:a16="http://schemas.microsoft.com/office/drawing/2014/main" id="{DC21EE4C-4F2C-EF9C-D714-FCB6A7E14925}"/>
              </a:ext>
            </a:extLst>
          </p:cNvPr>
          <p:cNvSpPr txBox="1"/>
          <p:nvPr/>
        </p:nvSpPr>
        <p:spPr>
          <a:xfrm>
            <a:off x="9331501" y="1008336"/>
            <a:ext cx="969111" cy="369332"/>
          </a:xfrm>
          <a:prstGeom prst="rect">
            <a:avLst/>
          </a:prstGeom>
          <a:noFill/>
        </p:spPr>
        <p:txBody>
          <a:bodyPr wrap="none" rtlCol="0">
            <a:spAutoFit/>
          </a:bodyPr>
          <a:lstStyle/>
          <a:p>
            <a:r>
              <a:rPr lang="fr-FR" dirty="0"/>
              <a:t>Tomb 2</a:t>
            </a:r>
          </a:p>
        </p:txBody>
      </p:sp>
      <p:sp>
        <p:nvSpPr>
          <p:cNvPr id="13" name="ZoneTexte 12">
            <a:extLst>
              <a:ext uri="{FF2B5EF4-FFF2-40B4-BE49-F238E27FC236}">
                <a16:creationId xmlns:a16="http://schemas.microsoft.com/office/drawing/2014/main" id="{99F0EFC2-7565-8FA6-0A27-3D24C9ECDDC8}"/>
              </a:ext>
            </a:extLst>
          </p:cNvPr>
          <p:cNvSpPr txBox="1"/>
          <p:nvPr/>
        </p:nvSpPr>
        <p:spPr>
          <a:xfrm>
            <a:off x="8875438" y="2425884"/>
            <a:ext cx="2535511" cy="1461939"/>
          </a:xfrm>
          <a:prstGeom prst="rect">
            <a:avLst/>
          </a:prstGeom>
          <a:noFill/>
        </p:spPr>
        <p:txBody>
          <a:bodyPr wrap="square" rtlCol="0">
            <a:spAutoFit/>
          </a:bodyPr>
          <a:lstStyle/>
          <a:p>
            <a:pPr algn="just"/>
            <a:r>
              <a:rPr lang="fr-FR" sz="1400" dirty="0"/>
              <a:t>The </a:t>
            </a:r>
            <a:r>
              <a:rPr lang="fr-FR" sz="1400" dirty="0" err="1"/>
              <a:t>arrows</a:t>
            </a:r>
            <a:r>
              <a:rPr lang="fr-FR" sz="1400" dirty="0"/>
              <a:t> are on the </a:t>
            </a:r>
            <a:r>
              <a:rPr lang="fr-FR" sz="1400" dirty="0" err="1"/>
              <a:t>whole</a:t>
            </a:r>
            <a:r>
              <a:rPr lang="fr-FR" sz="1400" dirty="0"/>
              <a:t> body, from the face to the </a:t>
            </a:r>
            <a:r>
              <a:rPr lang="fr-FR" sz="1400" dirty="0" err="1"/>
              <a:t>feet</a:t>
            </a:r>
            <a:r>
              <a:rPr lang="fr-FR" sz="1400" dirty="0"/>
              <a:t>, </a:t>
            </a:r>
            <a:r>
              <a:rPr lang="fr-FR" sz="1400" dirty="0" err="1"/>
              <a:t>especially</a:t>
            </a:r>
            <a:r>
              <a:rPr lang="fr-FR" sz="1400" dirty="0"/>
              <a:t> on the back, the </a:t>
            </a:r>
            <a:r>
              <a:rPr lang="fr-FR" sz="1400" dirty="0" err="1"/>
              <a:t>belly</a:t>
            </a:r>
            <a:r>
              <a:rPr lang="fr-FR" sz="1400" dirty="0"/>
              <a:t> and the legs</a:t>
            </a:r>
          </a:p>
          <a:p>
            <a:pPr algn="just"/>
            <a:r>
              <a:rPr lang="fr-FR" sz="1100" dirty="0">
                <a:solidFill>
                  <a:srgbClr val="FF0000"/>
                </a:solidFill>
              </a:rPr>
              <a:t>Les flèches ont atteint le corps en entier, de la tête aux pieds, surtout le dos, le ventre et les jambes</a:t>
            </a:r>
          </a:p>
        </p:txBody>
      </p:sp>
      <p:sp>
        <p:nvSpPr>
          <p:cNvPr id="14" name="ZoneTexte 13">
            <a:extLst>
              <a:ext uri="{FF2B5EF4-FFF2-40B4-BE49-F238E27FC236}">
                <a16:creationId xmlns:a16="http://schemas.microsoft.com/office/drawing/2014/main" id="{308E1542-1798-F7CB-F4E2-4E3D53CD6A39}"/>
              </a:ext>
            </a:extLst>
          </p:cNvPr>
          <p:cNvSpPr txBox="1"/>
          <p:nvPr/>
        </p:nvSpPr>
        <p:spPr>
          <a:xfrm>
            <a:off x="8838960" y="4632163"/>
            <a:ext cx="2840312" cy="1846659"/>
          </a:xfrm>
          <a:prstGeom prst="rect">
            <a:avLst/>
          </a:prstGeom>
          <a:noFill/>
        </p:spPr>
        <p:txBody>
          <a:bodyPr wrap="square" rtlCol="0">
            <a:spAutoFit/>
          </a:bodyPr>
          <a:lstStyle/>
          <a:p>
            <a:pPr algn="just"/>
            <a:r>
              <a:rPr lang="fr-FR" sz="1400" dirty="0" err="1"/>
              <a:t>Especially</a:t>
            </a:r>
            <a:r>
              <a:rPr lang="fr-FR" sz="1400" dirty="0"/>
              <a:t> in Tomb 2, </a:t>
            </a:r>
            <a:r>
              <a:rPr lang="fr-FR" sz="1400" dirty="0" err="1"/>
              <a:t>great</a:t>
            </a:r>
            <a:r>
              <a:rPr lang="fr-FR" sz="1400" dirty="0"/>
              <a:t> </a:t>
            </a:r>
            <a:r>
              <a:rPr lang="fr-FR" sz="1400" dirty="0" err="1"/>
              <a:t>number</a:t>
            </a:r>
            <a:r>
              <a:rPr lang="fr-FR" sz="1400" dirty="0"/>
              <a:t> of </a:t>
            </a:r>
            <a:r>
              <a:rPr lang="fr-FR" sz="1400" dirty="0" err="1"/>
              <a:t>arrow</a:t>
            </a:r>
            <a:r>
              <a:rPr lang="fr-FR" sz="1400" dirty="0"/>
              <a:t> impacts, </a:t>
            </a:r>
            <a:r>
              <a:rPr lang="fr-FR" sz="1400" dirty="0" err="1"/>
              <a:t>even</a:t>
            </a:r>
            <a:r>
              <a:rPr lang="fr-FR" sz="1400" dirty="0"/>
              <a:t> on </a:t>
            </a:r>
            <a:r>
              <a:rPr lang="fr-FR" sz="1400" dirty="0" err="1"/>
              <a:t>soldiers</a:t>
            </a:r>
            <a:r>
              <a:rPr lang="fr-FR" sz="1400" dirty="0"/>
              <a:t> </a:t>
            </a:r>
            <a:r>
              <a:rPr lang="fr-FR" sz="1400" dirty="0" err="1"/>
              <a:t>still</a:t>
            </a:r>
            <a:r>
              <a:rPr lang="fr-FR" sz="1400" dirty="0"/>
              <a:t> </a:t>
            </a:r>
            <a:r>
              <a:rPr lang="fr-FR" sz="1400" dirty="0" err="1"/>
              <a:t>fighting</a:t>
            </a:r>
            <a:r>
              <a:rPr lang="fr-FR" sz="1400" dirty="0"/>
              <a:t> : a </a:t>
            </a:r>
            <a:r>
              <a:rPr lang="fr-FR" sz="1400" dirty="0" err="1"/>
              <a:t>way</a:t>
            </a:r>
            <a:r>
              <a:rPr lang="fr-FR" sz="1400" dirty="0"/>
              <a:t> of </a:t>
            </a:r>
            <a:r>
              <a:rPr lang="fr-FR" sz="1400" dirty="0" err="1"/>
              <a:t>completely</a:t>
            </a:r>
            <a:r>
              <a:rPr lang="fr-FR" sz="1400" dirty="0"/>
              <a:t> </a:t>
            </a:r>
            <a:r>
              <a:rPr lang="fr-FR" sz="1400" dirty="0" err="1"/>
              <a:t>neutralizing</a:t>
            </a:r>
            <a:r>
              <a:rPr lang="fr-FR" sz="1400" dirty="0"/>
              <a:t> the </a:t>
            </a:r>
            <a:r>
              <a:rPr lang="fr-FR" sz="1400" dirty="0" err="1"/>
              <a:t>opponents</a:t>
            </a:r>
            <a:endParaRPr lang="fr-FR" sz="1400" dirty="0"/>
          </a:p>
          <a:p>
            <a:pPr algn="just"/>
            <a:r>
              <a:rPr lang="fr-FR" sz="1100" dirty="0">
                <a:solidFill>
                  <a:srgbClr val="FF0000"/>
                </a:solidFill>
              </a:rPr>
              <a:t>Surtout dans la Tombe 2, grand nombre de flèches, même sur des soldats qui se battent encore : une façon de neutraliser complètement les adversaires</a:t>
            </a:r>
          </a:p>
        </p:txBody>
      </p:sp>
    </p:spTree>
    <p:extLst>
      <p:ext uri="{BB962C8B-B14F-4D97-AF65-F5344CB8AC3E}">
        <p14:creationId xmlns:p14="http://schemas.microsoft.com/office/powerpoint/2010/main" val="1697384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9C46D4-6C2E-504C-AA14-43D2BFB95B59}"/>
              </a:ext>
            </a:extLst>
          </p:cNvPr>
          <p:cNvSpPr>
            <a:spLocks noGrp="1"/>
          </p:cNvSpPr>
          <p:nvPr>
            <p:ph type="title"/>
          </p:nvPr>
        </p:nvSpPr>
        <p:spPr>
          <a:xfrm>
            <a:off x="148685" y="97971"/>
            <a:ext cx="3359625" cy="1937657"/>
          </a:xfrm>
        </p:spPr>
        <p:txBody>
          <a:bodyPr>
            <a:noAutofit/>
          </a:bodyPr>
          <a:lstStyle/>
          <a:p>
            <a:r>
              <a:rPr lang="fr-FR" sz="2000" dirty="0"/>
              <a:t>3c) </a:t>
            </a:r>
            <a:r>
              <a:rPr lang="fr-FR" sz="2000" dirty="0" err="1"/>
              <a:t>Funerary</a:t>
            </a:r>
            <a:r>
              <a:rPr lang="fr-FR" sz="2000" dirty="0"/>
              <a:t> </a:t>
            </a:r>
            <a:r>
              <a:rPr lang="fr-FR" sz="2000" dirty="0" err="1"/>
              <a:t>scenes</a:t>
            </a:r>
            <a:r>
              <a:rPr lang="fr-FR" sz="2000" dirty="0"/>
              <a:t> and the </a:t>
            </a:r>
            <a:r>
              <a:rPr lang="fr-FR" sz="2000" dirty="0" err="1"/>
              <a:t>Smiting</a:t>
            </a:r>
            <a:r>
              <a:rPr lang="fr-FR" sz="2000" dirty="0"/>
              <a:t> King </a:t>
            </a:r>
            <a:r>
              <a:rPr lang="fr-FR" sz="2000" dirty="0" err="1"/>
              <a:t>icon</a:t>
            </a:r>
            <a:br>
              <a:rPr lang="fr-FR" sz="2000" dirty="0"/>
            </a:br>
            <a:r>
              <a:rPr lang="fr-FR" sz="1800" dirty="0">
                <a:solidFill>
                  <a:srgbClr val="FF0000"/>
                </a:solidFill>
              </a:rPr>
              <a:t>les scènes funéraires et l’image du roi massacreur</a:t>
            </a:r>
            <a:endParaRPr lang="fr-FR" sz="1800" dirty="0"/>
          </a:p>
        </p:txBody>
      </p:sp>
      <p:pic>
        <p:nvPicPr>
          <p:cNvPr id="4" name="Image 3" descr="Une image contenant texte&#10;&#10;Description générée automatiquement">
            <a:extLst>
              <a:ext uri="{FF2B5EF4-FFF2-40B4-BE49-F238E27FC236}">
                <a16:creationId xmlns:a16="http://schemas.microsoft.com/office/drawing/2014/main" id="{DFC0365B-074D-17ED-9D84-08A9A253DADF}"/>
              </a:ext>
            </a:extLst>
          </p:cNvPr>
          <p:cNvPicPr>
            <a:picLocks noChangeAspect="1"/>
          </p:cNvPicPr>
          <p:nvPr/>
        </p:nvPicPr>
        <p:blipFill rotWithShape="1">
          <a:blip r:embed="rId2"/>
          <a:srcRect l="35392" t="33918" r="47018" b="30746"/>
          <a:stretch/>
        </p:blipFill>
        <p:spPr bwMode="auto">
          <a:xfrm>
            <a:off x="2901867" y="2195793"/>
            <a:ext cx="2536692" cy="2866461"/>
          </a:xfrm>
          <a:prstGeom prst="rect">
            <a:avLst/>
          </a:prstGeom>
          <a:ln>
            <a:noFill/>
          </a:ln>
          <a:extLst>
            <a:ext uri="{53640926-AAD7-44D8-BBD7-CCE9431645EC}">
              <a14:shadowObscured xmlns:a14="http://schemas.microsoft.com/office/drawing/2010/main"/>
            </a:ext>
          </a:extLst>
        </p:spPr>
      </p:pic>
      <p:pic>
        <p:nvPicPr>
          <p:cNvPr id="1026" name="Picture 2" descr="Narmer palette Banque d'images noir et blanc - Alamy">
            <a:extLst>
              <a:ext uri="{FF2B5EF4-FFF2-40B4-BE49-F238E27FC236}">
                <a16:creationId xmlns:a16="http://schemas.microsoft.com/office/drawing/2014/main" id="{8F18A042-E708-E715-F47C-5F7CE2872B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31" t="14127" r="4880" b="29068"/>
          <a:stretch/>
        </p:blipFill>
        <p:spPr bwMode="auto">
          <a:xfrm>
            <a:off x="55120" y="2195793"/>
            <a:ext cx="2775351" cy="2866461"/>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B0FF429-896F-37C2-97C8-5BE0F2C11779}"/>
              </a:ext>
            </a:extLst>
          </p:cNvPr>
          <p:cNvSpPr txBox="1"/>
          <p:nvPr/>
        </p:nvSpPr>
        <p:spPr>
          <a:xfrm>
            <a:off x="219463" y="5334000"/>
            <a:ext cx="2536692" cy="861774"/>
          </a:xfrm>
          <a:prstGeom prst="rect">
            <a:avLst/>
          </a:prstGeom>
          <a:noFill/>
        </p:spPr>
        <p:txBody>
          <a:bodyPr wrap="square" rtlCol="0">
            <a:spAutoFit/>
          </a:bodyPr>
          <a:lstStyle/>
          <a:p>
            <a:r>
              <a:rPr lang="fr-FR" sz="1400" dirty="0"/>
              <a:t>King </a:t>
            </a:r>
            <a:r>
              <a:rPr lang="fr-FR" sz="1400" dirty="0" err="1"/>
              <a:t>smiting</a:t>
            </a:r>
            <a:r>
              <a:rPr lang="fr-FR" sz="1400" dirty="0"/>
              <a:t> an </a:t>
            </a:r>
            <a:r>
              <a:rPr lang="fr-FR" sz="1400" dirty="0" err="1"/>
              <a:t>enemy</a:t>
            </a:r>
            <a:r>
              <a:rPr lang="fr-FR" sz="1400" dirty="0"/>
              <a:t> on the Narmer Palette</a:t>
            </a:r>
          </a:p>
          <a:p>
            <a:r>
              <a:rPr lang="fr-FR" sz="1100" dirty="0">
                <a:solidFill>
                  <a:srgbClr val="FF0000"/>
                </a:solidFill>
              </a:rPr>
              <a:t>Le roi massacre un ennemi sur la Palette de Narmer</a:t>
            </a:r>
          </a:p>
        </p:txBody>
      </p:sp>
      <p:sp>
        <p:nvSpPr>
          <p:cNvPr id="6" name="ZoneTexte 5">
            <a:extLst>
              <a:ext uri="{FF2B5EF4-FFF2-40B4-BE49-F238E27FC236}">
                <a16:creationId xmlns:a16="http://schemas.microsoft.com/office/drawing/2014/main" id="{42E5D186-F194-95E4-D40B-B18E79BE85B8}"/>
              </a:ext>
            </a:extLst>
          </p:cNvPr>
          <p:cNvSpPr txBox="1"/>
          <p:nvPr/>
        </p:nvSpPr>
        <p:spPr>
          <a:xfrm>
            <a:off x="2901867" y="5308144"/>
            <a:ext cx="2536692" cy="1107996"/>
          </a:xfrm>
          <a:prstGeom prst="rect">
            <a:avLst/>
          </a:prstGeom>
          <a:noFill/>
        </p:spPr>
        <p:txBody>
          <a:bodyPr wrap="square" rtlCol="0">
            <a:spAutoFit/>
          </a:bodyPr>
          <a:lstStyle/>
          <a:p>
            <a:pPr algn="just"/>
            <a:r>
              <a:rPr lang="fr-FR" sz="1400" dirty="0" err="1"/>
              <a:t>Fighting</a:t>
            </a:r>
            <a:r>
              <a:rPr lang="fr-FR" sz="1400" dirty="0"/>
              <a:t> in Tomb 2 (Inti), </a:t>
            </a:r>
            <a:r>
              <a:rPr lang="fr-FR" sz="1400" dirty="0" err="1"/>
              <a:t>resembling</a:t>
            </a:r>
            <a:r>
              <a:rPr lang="fr-FR" sz="1400" dirty="0"/>
              <a:t> </a:t>
            </a:r>
            <a:r>
              <a:rPr lang="fr-FR" sz="1400" dirty="0" err="1"/>
              <a:t>ritual</a:t>
            </a:r>
            <a:r>
              <a:rPr lang="fr-FR" sz="1400" dirty="0"/>
              <a:t> </a:t>
            </a:r>
            <a:r>
              <a:rPr lang="fr-FR" sz="1400" dirty="0" err="1"/>
              <a:t>smiting</a:t>
            </a:r>
            <a:r>
              <a:rPr lang="fr-FR" sz="1400" dirty="0"/>
              <a:t> of ennemies</a:t>
            </a:r>
          </a:p>
          <a:p>
            <a:pPr algn="just"/>
            <a:r>
              <a:rPr lang="fr-FR" sz="1100" dirty="0">
                <a:solidFill>
                  <a:srgbClr val="FF0000"/>
                </a:solidFill>
              </a:rPr>
              <a:t>Combats ressemblant au massacre rituel des ennemis</a:t>
            </a:r>
          </a:p>
        </p:txBody>
      </p:sp>
      <p:pic>
        <p:nvPicPr>
          <p:cNvPr id="7" name="Image 6">
            <a:extLst>
              <a:ext uri="{FF2B5EF4-FFF2-40B4-BE49-F238E27FC236}">
                <a16:creationId xmlns:a16="http://schemas.microsoft.com/office/drawing/2014/main" id="{F0D1160F-B2B7-09F7-C066-15DD18917AA3}"/>
              </a:ext>
            </a:extLst>
          </p:cNvPr>
          <p:cNvPicPr>
            <a:picLocks noChangeAspect="1"/>
          </p:cNvPicPr>
          <p:nvPr/>
        </p:nvPicPr>
        <p:blipFill rotWithShape="1">
          <a:blip r:embed="rId4"/>
          <a:srcRect l="59709" t="18174" r="27039" b="54924"/>
          <a:stretch/>
        </p:blipFill>
        <p:spPr bwMode="auto">
          <a:xfrm>
            <a:off x="9439432" y="2024749"/>
            <a:ext cx="2603883" cy="2973353"/>
          </a:xfrm>
          <a:prstGeom prst="rect">
            <a:avLst/>
          </a:prstGeom>
          <a:ln>
            <a:noFill/>
          </a:ln>
          <a:extLst>
            <a:ext uri="{53640926-AAD7-44D8-BBD7-CCE9431645EC}">
              <a14:shadowObscured xmlns:a14="http://schemas.microsoft.com/office/drawing/2010/main"/>
            </a:ext>
          </a:extLst>
        </p:spPr>
      </p:pic>
      <p:sp>
        <p:nvSpPr>
          <p:cNvPr id="8" name="ZoneTexte 7">
            <a:extLst>
              <a:ext uri="{FF2B5EF4-FFF2-40B4-BE49-F238E27FC236}">
                <a16:creationId xmlns:a16="http://schemas.microsoft.com/office/drawing/2014/main" id="{01A01530-7488-885B-696C-30BD78627FC2}"/>
              </a:ext>
            </a:extLst>
          </p:cNvPr>
          <p:cNvSpPr txBox="1"/>
          <p:nvPr/>
        </p:nvSpPr>
        <p:spPr>
          <a:xfrm>
            <a:off x="9435845" y="5280292"/>
            <a:ext cx="2536692" cy="1508105"/>
          </a:xfrm>
          <a:prstGeom prst="rect">
            <a:avLst/>
          </a:prstGeom>
          <a:noFill/>
        </p:spPr>
        <p:txBody>
          <a:bodyPr wrap="square" rtlCol="0">
            <a:spAutoFit/>
          </a:bodyPr>
          <a:lstStyle/>
          <a:p>
            <a:pPr algn="just"/>
            <a:r>
              <a:rPr lang="fr-FR" sz="1400" dirty="0"/>
              <a:t>Attack on the </a:t>
            </a:r>
            <a:r>
              <a:rPr lang="fr-FR" sz="1400" dirty="0" err="1"/>
              <a:t>Asiatic</a:t>
            </a:r>
            <a:r>
              <a:rPr lang="fr-FR" sz="1400" dirty="0"/>
              <a:t> </a:t>
            </a:r>
            <a:r>
              <a:rPr lang="fr-FR" sz="1400" dirty="0" err="1"/>
              <a:t>settlement</a:t>
            </a:r>
            <a:r>
              <a:rPr lang="fr-FR" sz="1400" dirty="0"/>
              <a:t> in Tomb 11 (Intef) : the axe </a:t>
            </a:r>
            <a:r>
              <a:rPr lang="fr-FR" sz="1400" dirty="0" err="1"/>
              <a:t>is</a:t>
            </a:r>
            <a:r>
              <a:rPr lang="fr-FR" sz="1400" dirty="0"/>
              <a:t> </a:t>
            </a:r>
            <a:r>
              <a:rPr lang="fr-FR" sz="1400" dirty="0" err="1"/>
              <a:t>waved</a:t>
            </a:r>
            <a:r>
              <a:rPr lang="fr-FR" sz="1400" dirty="0"/>
              <a:t> as in images of </a:t>
            </a:r>
            <a:r>
              <a:rPr lang="fr-FR" sz="1400" dirty="0" err="1"/>
              <a:t>smiting</a:t>
            </a:r>
            <a:r>
              <a:rPr lang="fr-FR" sz="1400" dirty="0"/>
              <a:t> </a:t>
            </a:r>
            <a:r>
              <a:rPr lang="fr-FR" sz="1400" dirty="0" err="1"/>
              <a:t>king</a:t>
            </a:r>
            <a:endParaRPr lang="fr-FR" sz="1400" dirty="0"/>
          </a:p>
          <a:p>
            <a:pPr algn="just"/>
            <a:r>
              <a:rPr lang="fr-FR" sz="1100" dirty="0">
                <a:solidFill>
                  <a:srgbClr val="FF0000"/>
                </a:solidFill>
              </a:rPr>
              <a:t>Attaque de la forteresse asiatique : ma hache est brandie comme dans les images de roi massacreur</a:t>
            </a:r>
          </a:p>
        </p:txBody>
      </p:sp>
      <p:pic>
        <p:nvPicPr>
          <p:cNvPr id="1028" name="Picture 4" descr="Aucune description de photo disponible.">
            <a:extLst>
              <a:ext uri="{FF2B5EF4-FFF2-40B4-BE49-F238E27FC236}">
                <a16:creationId xmlns:a16="http://schemas.microsoft.com/office/drawing/2014/main" id="{A28AB8B2-6998-8F87-B819-39239172E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1832" y="2195793"/>
            <a:ext cx="3668301" cy="2802309"/>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a:extLst>
              <a:ext uri="{FF2B5EF4-FFF2-40B4-BE49-F238E27FC236}">
                <a16:creationId xmlns:a16="http://schemas.microsoft.com/office/drawing/2014/main" id="{DB94EFBB-AF41-F486-4776-1EDB3584D20A}"/>
              </a:ext>
            </a:extLst>
          </p:cNvPr>
          <p:cNvSpPr txBox="1"/>
          <p:nvPr/>
        </p:nvSpPr>
        <p:spPr>
          <a:xfrm>
            <a:off x="5822302" y="5303222"/>
            <a:ext cx="3467831" cy="892552"/>
          </a:xfrm>
          <a:prstGeom prst="rect">
            <a:avLst/>
          </a:prstGeom>
          <a:noFill/>
        </p:spPr>
        <p:txBody>
          <a:bodyPr wrap="square" rtlCol="0">
            <a:spAutoFit/>
          </a:bodyPr>
          <a:lstStyle/>
          <a:p>
            <a:pPr algn="just"/>
            <a:r>
              <a:rPr lang="fr-FR" sz="1400" dirty="0"/>
              <a:t>Pectoral with Amenemhat 3rd </a:t>
            </a:r>
            <a:r>
              <a:rPr lang="fr-FR" sz="1400" dirty="0" err="1"/>
              <a:t>smiting</a:t>
            </a:r>
            <a:r>
              <a:rPr lang="fr-FR" sz="1400" dirty="0"/>
              <a:t>  an </a:t>
            </a:r>
            <a:r>
              <a:rPr lang="fr-FR" sz="1400" dirty="0" err="1"/>
              <a:t>Asiatic</a:t>
            </a:r>
            <a:r>
              <a:rPr lang="fr-FR" sz="1400" dirty="0"/>
              <a:t> captive</a:t>
            </a:r>
          </a:p>
          <a:p>
            <a:pPr algn="just"/>
            <a:r>
              <a:rPr lang="fr-FR" sz="1100" dirty="0">
                <a:solidFill>
                  <a:srgbClr val="FF0000"/>
                </a:solidFill>
              </a:rPr>
              <a:t>Pectoral avec Amenemhat III massacrant un Asiatique</a:t>
            </a:r>
          </a:p>
        </p:txBody>
      </p:sp>
      <p:sp>
        <p:nvSpPr>
          <p:cNvPr id="12" name="ZoneTexte 11">
            <a:extLst>
              <a:ext uri="{FF2B5EF4-FFF2-40B4-BE49-F238E27FC236}">
                <a16:creationId xmlns:a16="http://schemas.microsoft.com/office/drawing/2014/main" id="{26D75AE0-A2A2-F4A7-102B-F9095A258CD3}"/>
              </a:ext>
            </a:extLst>
          </p:cNvPr>
          <p:cNvSpPr txBox="1"/>
          <p:nvPr/>
        </p:nvSpPr>
        <p:spPr>
          <a:xfrm>
            <a:off x="4170213" y="441860"/>
            <a:ext cx="7383611" cy="892552"/>
          </a:xfrm>
          <a:prstGeom prst="rect">
            <a:avLst/>
          </a:prstGeom>
          <a:noFill/>
        </p:spPr>
        <p:txBody>
          <a:bodyPr wrap="square" rtlCol="0">
            <a:spAutoFit/>
          </a:bodyPr>
          <a:lstStyle/>
          <a:p>
            <a:pPr algn="just"/>
            <a:r>
              <a:rPr lang="fr-FR" sz="1400" dirty="0"/>
              <a:t>The </a:t>
            </a:r>
            <a:r>
              <a:rPr lang="fr-FR" sz="1400" dirty="0" err="1"/>
              <a:t>smiting</a:t>
            </a:r>
            <a:r>
              <a:rPr lang="fr-FR" sz="1400" dirty="0"/>
              <a:t> </a:t>
            </a:r>
            <a:r>
              <a:rPr lang="fr-FR" sz="1400" dirty="0" err="1"/>
              <a:t>king</a:t>
            </a:r>
            <a:r>
              <a:rPr lang="fr-FR" sz="1400" dirty="0"/>
              <a:t> </a:t>
            </a:r>
            <a:r>
              <a:rPr lang="fr-FR" sz="1400" dirty="0" err="1"/>
              <a:t>is</a:t>
            </a:r>
            <a:r>
              <a:rPr lang="fr-FR" sz="1400" dirty="0"/>
              <a:t> one of the </a:t>
            </a:r>
            <a:r>
              <a:rPr lang="fr-FR" sz="1400" dirty="0" err="1"/>
              <a:t>oldest</a:t>
            </a:r>
            <a:r>
              <a:rPr lang="fr-FR" sz="1400" dirty="0"/>
              <a:t> types of violent images in Egypt, with a </a:t>
            </a:r>
            <a:r>
              <a:rPr lang="fr-FR" sz="1400" dirty="0" err="1"/>
              <a:t>rather</a:t>
            </a:r>
            <a:r>
              <a:rPr lang="fr-FR" sz="1400" dirty="0"/>
              <a:t> </a:t>
            </a:r>
            <a:r>
              <a:rPr lang="fr-FR" sz="1400" dirty="0" err="1"/>
              <a:t>definite</a:t>
            </a:r>
            <a:r>
              <a:rPr lang="fr-FR" sz="1400" dirty="0"/>
              <a:t> set of </a:t>
            </a:r>
            <a:r>
              <a:rPr lang="fr-FR" sz="1400" dirty="0" err="1"/>
              <a:t>details</a:t>
            </a:r>
            <a:r>
              <a:rPr lang="fr-FR" sz="1400" dirty="0"/>
              <a:t>. </a:t>
            </a:r>
            <a:r>
              <a:rPr lang="fr-FR" sz="1400" dirty="0" err="1"/>
              <a:t>Some</a:t>
            </a:r>
            <a:r>
              <a:rPr lang="fr-FR" sz="1400" dirty="0"/>
              <a:t> inspiration can </a:t>
            </a:r>
            <a:r>
              <a:rPr lang="fr-FR" sz="1400" dirty="0" err="1"/>
              <a:t>be</a:t>
            </a:r>
            <a:r>
              <a:rPr lang="fr-FR" sz="1400" dirty="0"/>
              <a:t> </a:t>
            </a:r>
            <a:r>
              <a:rPr lang="fr-FR" sz="1400" dirty="0" err="1"/>
              <a:t>viewed</a:t>
            </a:r>
            <a:r>
              <a:rPr lang="fr-FR" sz="1400" dirty="0"/>
              <a:t> in </a:t>
            </a:r>
            <a:r>
              <a:rPr lang="fr-FR" sz="1400" dirty="0" err="1"/>
              <a:t>private</a:t>
            </a:r>
            <a:r>
              <a:rPr lang="fr-FR" sz="1400" dirty="0"/>
              <a:t> images</a:t>
            </a:r>
          </a:p>
          <a:p>
            <a:pPr algn="just"/>
            <a:r>
              <a:rPr lang="fr-FR" sz="1100" dirty="0">
                <a:solidFill>
                  <a:srgbClr val="FF0000"/>
                </a:solidFill>
              </a:rPr>
              <a:t>Le roi massacreur est l’un des plus anciennes types d’images violentes en Égypte, dont les détails sont plutôt précisément définis. Une inspiration peut être vue dans les images privées</a:t>
            </a:r>
          </a:p>
        </p:txBody>
      </p:sp>
    </p:spTree>
    <p:extLst>
      <p:ext uri="{BB962C8B-B14F-4D97-AF65-F5344CB8AC3E}">
        <p14:creationId xmlns:p14="http://schemas.microsoft.com/office/powerpoint/2010/main" val="3076079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275C33-9324-88C7-4D3E-C6E4EF48D2E6}"/>
              </a:ext>
            </a:extLst>
          </p:cNvPr>
          <p:cNvSpPr>
            <a:spLocks noGrp="1"/>
          </p:cNvSpPr>
          <p:nvPr>
            <p:ph type="title"/>
          </p:nvPr>
        </p:nvSpPr>
        <p:spPr>
          <a:xfrm>
            <a:off x="4266896" y="258147"/>
            <a:ext cx="3658205" cy="827314"/>
          </a:xfrm>
        </p:spPr>
        <p:txBody>
          <a:bodyPr/>
          <a:lstStyle/>
          <a:p>
            <a:r>
              <a:rPr lang="fr-FR" dirty="0"/>
              <a:t>Conclusion</a:t>
            </a:r>
          </a:p>
        </p:txBody>
      </p:sp>
      <p:sp>
        <p:nvSpPr>
          <p:cNvPr id="3" name="Espace réservé du contenu 2">
            <a:extLst>
              <a:ext uri="{FF2B5EF4-FFF2-40B4-BE49-F238E27FC236}">
                <a16:creationId xmlns:a16="http://schemas.microsoft.com/office/drawing/2014/main" id="{C917C1A8-81C8-5862-C70D-F1BD5440E849}"/>
              </a:ext>
            </a:extLst>
          </p:cNvPr>
          <p:cNvSpPr>
            <a:spLocks noGrp="1"/>
          </p:cNvSpPr>
          <p:nvPr>
            <p:ph idx="1"/>
          </p:nvPr>
        </p:nvSpPr>
        <p:spPr>
          <a:xfrm>
            <a:off x="549899" y="1206760"/>
            <a:ext cx="11092197" cy="3103984"/>
          </a:xfrm>
        </p:spPr>
        <p:txBody>
          <a:bodyPr>
            <a:normAutofit lnSpcReduction="10000"/>
          </a:bodyPr>
          <a:lstStyle/>
          <a:p>
            <a:pPr>
              <a:buFontTx/>
              <a:buChar char="-"/>
            </a:pPr>
            <a:r>
              <a:rPr lang="fr-FR" sz="1600" dirty="0" err="1"/>
              <a:t>Relatively</a:t>
            </a:r>
            <a:r>
              <a:rPr lang="fr-FR" sz="1600" dirty="0"/>
              <a:t> Few </a:t>
            </a:r>
            <a:r>
              <a:rPr lang="fr-FR" sz="1600" dirty="0" err="1"/>
              <a:t>Military</a:t>
            </a:r>
            <a:r>
              <a:rPr lang="fr-FR" sz="1600" dirty="0"/>
              <a:t> </a:t>
            </a:r>
            <a:r>
              <a:rPr lang="fr-FR" sz="1600" dirty="0" err="1"/>
              <a:t>Scenes</a:t>
            </a:r>
            <a:r>
              <a:rPr lang="fr-FR" sz="1600" dirty="0"/>
              <a:t>, and </a:t>
            </a:r>
            <a:r>
              <a:rPr lang="fr-FR" sz="1600" dirty="0" err="1"/>
              <a:t>mainly</a:t>
            </a:r>
            <a:r>
              <a:rPr lang="fr-FR" sz="1600" dirty="0"/>
              <a:t> </a:t>
            </a:r>
            <a:r>
              <a:rPr lang="fr-FR" sz="1600" dirty="0" err="1"/>
              <a:t>around</a:t>
            </a:r>
            <a:r>
              <a:rPr lang="fr-FR" sz="1600" dirty="0"/>
              <a:t> the end of the FIP</a:t>
            </a:r>
          </a:p>
          <a:p>
            <a:pPr marL="0" indent="0">
              <a:buNone/>
            </a:pPr>
            <a:r>
              <a:rPr lang="fr-FR" sz="1400" dirty="0">
                <a:solidFill>
                  <a:srgbClr val="FF0000"/>
                </a:solidFill>
              </a:rPr>
              <a:t>Relativement peu de scènes militaires, surtout concentrées autour de la fin de la </a:t>
            </a:r>
            <a:r>
              <a:rPr lang="fr-FR" sz="1400" dirty="0" err="1">
                <a:solidFill>
                  <a:srgbClr val="FF0000"/>
                </a:solidFill>
              </a:rPr>
              <a:t>PPi</a:t>
            </a:r>
            <a:endParaRPr lang="fr-FR" sz="1400" dirty="0">
              <a:solidFill>
                <a:srgbClr val="FF0000"/>
              </a:solidFill>
            </a:endParaRPr>
          </a:p>
          <a:p>
            <a:pPr>
              <a:buFontTx/>
              <a:buChar char="-"/>
            </a:pPr>
            <a:r>
              <a:rPr lang="fr-FR" sz="1600" dirty="0" err="1"/>
              <a:t>Two</a:t>
            </a:r>
            <a:r>
              <a:rPr lang="fr-FR" sz="1600" dirty="0"/>
              <a:t> Main Types : Siege of an </a:t>
            </a:r>
            <a:r>
              <a:rPr lang="fr-FR" sz="1600" dirty="0" err="1"/>
              <a:t>Asiatic</a:t>
            </a:r>
            <a:r>
              <a:rPr lang="fr-FR" sz="1600" dirty="0"/>
              <a:t> city and Siege of an Egyptian </a:t>
            </a:r>
            <a:r>
              <a:rPr lang="fr-FR" sz="1600" dirty="0" err="1"/>
              <a:t>settlement</a:t>
            </a:r>
            <a:endParaRPr lang="fr-FR" sz="1600" dirty="0"/>
          </a:p>
          <a:p>
            <a:pPr marL="0" indent="0">
              <a:buNone/>
            </a:pPr>
            <a:r>
              <a:rPr lang="fr-FR" sz="1400" dirty="0">
                <a:solidFill>
                  <a:srgbClr val="FF0000"/>
                </a:solidFill>
              </a:rPr>
              <a:t>Deux grands types : siège d’une ville asiatique et siège d’un établissement égyptien</a:t>
            </a:r>
          </a:p>
          <a:p>
            <a:pPr>
              <a:buFontTx/>
              <a:buChar char="-"/>
            </a:pPr>
            <a:r>
              <a:rPr lang="fr-FR" sz="1600" dirty="0"/>
              <a:t>The images are </a:t>
            </a:r>
            <a:r>
              <a:rPr lang="fr-FR" sz="1600" dirty="0" err="1"/>
              <a:t>coherent</a:t>
            </a:r>
            <a:r>
              <a:rPr lang="fr-FR" sz="1600" dirty="0"/>
              <a:t> with </a:t>
            </a:r>
            <a:r>
              <a:rPr lang="fr-FR" sz="1600" dirty="0" err="1"/>
              <a:t>what</a:t>
            </a:r>
            <a:r>
              <a:rPr lang="fr-FR" sz="1600" dirty="0"/>
              <a:t> </a:t>
            </a:r>
            <a:r>
              <a:rPr lang="fr-FR" sz="1600" dirty="0" err="1"/>
              <a:t>we</a:t>
            </a:r>
            <a:r>
              <a:rPr lang="fr-FR" sz="1600" dirty="0"/>
              <a:t> know of Egyptian </a:t>
            </a:r>
            <a:r>
              <a:rPr lang="fr-FR" sz="1600" dirty="0" err="1"/>
              <a:t>weaponry</a:t>
            </a:r>
            <a:r>
              <a:rPr lang="fr-FR" sz="1600" dirty="0"/>
              <a:t> in the 3rd millenium</a:t>
            </a:r>
          </a:p>
          <a:p>
            <a:pPr marL="0" indent="0">
              <a:buNone/>
            </a:pPr>
            <a:r>
              <a:rPr lang="fr-FR" sz="1400" dirty="0">
                <a:solidFill>
                  <a:srgbClr val="FF0000"/>
                </a:solidFill>
              </a:rPr>
              <a:t>Les images sont cohérentes avec ce que nous savons de l’armement égyptien au 3</a:t>
            </a:r>
            <a:r>
              <a:rPr lang="fr-FR" sz="1400" baseline="30000" dirty="0">
                <a:solidFill>
                  <a:srgbClr val="FF0000"/>
                </a:solidFill>
              </a:rPr>
              <a:t>e</a:t>
            </a:r>
            <a:r>
              <a:rPr lang="fr-FR" sz="1400" dirty="0">
                <a:solidFill>
                  <a:srgbClr val="FF0000"/>
                </a:solidFill>
              </a:rPr>
              <a:t> millénaire</a:t>
            </a:r>
          </a:p>
          <a:p>
            <a:pPr>
              <a:buFontTx/>
              <a:buChar char="-"/>
            </a:pPr>
            <a:r>
              <a:rPr lang="fr-FR" sz="1600" dirty="0"/>
              <a:t>In the NK, no </a:t>
            </a:r>
            <a:r>
              <a:rPr lang="fr-FR" sz="1600" dirty="0" err="1"/>
              <a:t>funerary</a:t>
            </a:r>
            <a:r>
              <a:rPr lang="fr-FR" sz="1600" dirty="0"/>
              <a:t> </a:t>
            </a:r>
            <a:r>
              <a:rPr lang="fr-FR" sz="1600" dirty="0" err="1"/>
              <a:t>scenes</a:t>
            </a:r>
            <a:r>
              <a:rPr lang="fr-FR" sz="1600" dirty="0"/>
              <a:t> of battle, but </a:t>
            </a:r>
            <a:r>
              <a:rPr lang="fr-FR" sz="1600" dirty="0" err="1"/>
              <a:t>representations</a:t>
            </a:r>
            <a:r>
              <a:rPr lang="fr-FR" sz="1600" dirty="0"/>
              <a:t> of </a:t>
            </a:r>
            <a:r>
              <a:rPr lang="fr-FR" sz="1600" dirty="0" err="1"/>
              <a:t>military</a:t>
            </a:r>
            <a:r>
              <a:rPr lang="fr-FR" sz="1600" dirty="0"/>
              <a:t> parades in Thebes and Amarna </a:t>
            </a:r>
            <a:r>
              <a:rPr lang="fr-FR" sz="1600" dirty="0" err="1"/>
              <a:t>necropoleis</a:t>
            </a:r>
            <a:endParaRPr lang="fr-FR" sz="1600" dirty="0"/>
          </a:p>
          <a:p>
            <a:pPr marL="0" indent="0">
              <a:buNone/>
            </a:pPr>
            <a:r>
              <a:rPr lang="fr-FR" sz="1400" dirty="0">
                <a:solidFill>
                  <a:srgbClr val="FF0000"/>
                </a:solidFill>
              </a:rPr>
              <a:t>Au NE, plus de scènes funéraires de bataille, mais représentation de parades militaires dans les nécropoles de Thèbes et d’Amarna</a:t>
            </a:r>
            <a:endParaRPr lang="fr-FR" sz="1200" dirty="0">
              <a:solidFill>
                <a:srgbClr val="FF0000"/>
              </a:solidFill>
            </a:endParaRPr>
          </a:p>
        </p:txBody>
      </p:sp>
      <p:pic>
        <p:nvPicPr>
          <p:cNvPr id="4" name="Image 3">
            <a:extLst>
              <a:ext uri="{FF2B5EF4-FFF2-40B4-BE49-F238E27FC236}">
                <a16:creationId xmlns:a16="http://schemas.microsoft.com/office/drawing/2014/main" id="{DFA6A2E6-3DE0-4DA2-7456-5E29DDD29C48}"/>
              </a:ext>
            </a:extLst>
          </p:cNvPr>
          <p:cNvPicPr>
            <a:picLocks noChangeAspect="1"/>
          </p:cNvPicPr>
          <p:nvPr/>
        </p:nvPicPr>
        <p:blipFill rotWithShape="1">
          <a:blip r:embed="rId2"/>
          <a:srcRect l="8088" t="65555" r="48917" b="6517"/>
          <a:stretch/>
        </p:blipFill>
        <p:spPr bwMode="auto">
          <a:xfrm>
            <a:off x="476251" y="4622543"/>
            <a:ext cx="4971080" cy="1816357"/>
          </a:xfrm>
          <a:prstGeom prst="rect">
            <a:avLst/>
          </a:prstGeom>
          <a:ln>
            <a:noFill/>
          </a:ln>
          <a:extLst>
            <a:ext uri="{53640926-AAD7-44D8-BBD7-CCE9431645EC}">
              <a14:shadowObscured xmlns:a14="http://schemas.microsoft.com/office/drawing/2010/main"/>
            </a:ext>
          </a:extLst>
        </p:spPr>
      </p:pic>
      <p:sp>
        <p:nvSpPr>
          <p:cNvPr id="5" name="ZoneTexte 4">
            <a:extLst>
              <a:ext uri="{FF2B5EF4-FFF2-40B4-BE49-F238E27FC236}">
                <a16:creationId xmlns:a16="http://schemas.microsoft.com/office/drawing/2014/main" id="{E80C9663-AF67-2331-6894-94660F4517E2}"/>
              </a:ext>
            </a:extLst>
          </p:cNvPr>
          <p:cNvSpPr txBox="1"/>
          <p:nvPr/>
        </p:nvSpPr>
        <p:spPr>
          <a:xfrm>
            <a:off x="6095997" y="4854646"/>
            <a:ext cx="3251517" cy="1015663"/>
          </a:xfrm>
          <a:prstGeom prst="rect">
            <a:avLst/>
          </a:prstGeom>
          <a:noFill/>
        </p:spPr>
        <p:txBody>
          <a:bodyPr wrap="square" rtlCol="0">
            <a:spAutoFit/>
          </a:bodyPr>
          <a:lstStyle/>
          <a:p>
            <a:r>
              <a:rPr lang="fr-FR" sz="1600" dirty="0" err="1"/>
              <a:t>Military</a:t>
            </a:r>
            <a:r>
              <a:rPr lang="fr-FR" sz="1600" dirty="0"/>
              <a:t> parade in the tomb of </a:t>
            </a:r>
            <a:r>
              <a:rPr lang="fr-FR" sz="1600" dirty="0" err="1"/>
              <a:t>Amenmose</a:t>
            </a:r>
            <a:r>
              <a:rPr lang="fr-FR" sz="1600" dirty="0"/>
              <a:t> (TT42, 18th </a:t>
            </a:r>
            <a:r>
              <a:rPr lang="fr-FR" sz="1600" dirty="0" err="1"/>
              <a:t>Dynasty</a:t>
            </a:r>
            <a:r>
              <a:rPr lang="fr-FR" sz="1600" dirty="0"/>
              <a:t>)</a:t>
            </a:r>
          </a:p>
          <a:p>
            <a:r>
              <a:rPr lang="fr-FR" sz="1400" dirty="0">
                <a:solidFill>
                  <a:srgbClr val="FF0000"/>
                </a:solidFill>
              </a:rPr>
              <a:t>Parade militaire dans la tombe d’</a:t>
            </a:r>
            <a:r>
              <a:rPr lang="fr-FR" sz="1400" dirty="0" err="1">
                <a:solidFill>
                  <a:srgbClr val="FF0000"/>
                </a:solidFill>
              </a:rPr>
              <a:t>Amenmose</a:t>
            </a:r>
            <a:endParaRPr lang="fr-FR" sz="1400" dirty="0">
              <a:solidFill>
                <a:srgbClr val="FF0000"/>
              </a:solidFill>
            </a:endParaRPr>
          </a:p>
        </p:txBody>
      </p:sp>
    </p:spTree>
    <p:extLst>
      <p:ext uri="{BB962C8B-B14F-4D97-AF65-F5344CB8AC3E}">
        <p14:creationId xmlns:p14="http://schemas.microsoft.com/office/powerpoint/2010/main" val="273401536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docProps/app.xml><?xml version="1.0" encoding="utf-8"?>
<Properties xmlns="http://schemas.openxmlformats.org/officeDocument/2006/extended-properties" xmlns:vt="http://schemas.openxmlformats.org/officeDocument/2006/docPropsVTypes">
  <Template>Damas</Template>
  <TotalTime>410</TotalTime>
  <Words>2159</Words>
  <Application>Microsoft Office PowerPoint</Application>
  <PresentationFormat>Grand écran</PresentationFormat>
  <Paragraphs>202</Paragraphs>
  <Slides>10</Slides>
  <Notes>0</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10</vt:i4>
      </vt:variant>
    </vt:vector>
  </HeadingPairs>
  <TitlesOfParts>
    <vt:vector size="17" baseType="lpstr">
      <vt:lpstr>Abadi Extra Light</vt:lpstr>
      <vt:lpstr>Arial</vt:lpstr>
      <vt:lpstr>Bernard MT Condensed</vt:lpstr>
      <vt:lpstr>Bookman Old Style</vt:lpstr>
      <vt:lpstr>Gloucester MT Extra Condensed</vt:lpstr>
      <vt:lpstr>Rockwell</vt:lpstr>
      <vt:lpstr>Damask</vt:lpstr>
      <vt:lpstr>Battle Iconography in Egyptian Funerary iconography (Old to Middle Kingdom) L’iconographie du combat dans l’iconographie funéraire égyptienne (de l’ancien au Moyen Empire)</vt:lpstr>
      <vt:lpstr>1) Spatial organisation L’organisation de l’Espace</vt:lpstr>
      <vt:lpstr>1b) Aspectivity and Spatial neutralisation (Tomb 2, Inti, Deshasha, 5th dynasty) L’aspectivité et la neutralisation spatiale</vt:lpstr>
      <vt:lpstr>2) Self- and Other-caractErisation La caractérisation de soi et des autres</vt:lpstr>
      <vt:lpstr>2B) Diverse origins in 11th dynasty armies La diversité des armées de la XIe dynastie</vt:lpstr>
      <vt:lpstr>3) The iconography of Violence l’iconographie de la violence</vt:lpstr>
      <vt:lpstr>3B) Striking : Mapping the blows on the soldiers’ bodies la carte des coups sur le corps des soldats</vt:lpstr>
      <vt:lpstr>3c) Funerary scenes and the Smiting King icon les scènes funéraires et l’image du roi massacreur</vt:lpstr>
      <vt:lpstr>Conclusion</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Battle Iconography in Egyptian Tombs (Old to Middle Kingdom)</dc:title>
  <dc:creator>Matthieu Hagenmuller</dc:creator>
  <cp:lastModifiedBy>Matthieu Hagenmuller</cp:lastModifiedBy>
  <cp:revision>13</cp:revision>
  <dcterms:created xsi:type="dcterms:W3CDTF">2022-10-17T09:55:12Z</dcterms:created>
  <dcterms:modified xsi:type="dcterms:W3CDTF">2022-10-28T09:02:13Z</dcterms:modified>
</cp:coreProperties>
</file>